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4" r:id="rId14"/>
    <p:sldId id="268" r:id="rId15"/>
    <p:sldId id="283" r:id="rId16"/>
    <p:sldId id="279" r:id="rId17"/>
    <p:sldId id="285" r:id="rId18"/>
    <p:sldId id="281" r:id="rId19"/>
    <p:sldId id="282" r:id="rId20"/>
    <p:sldId id="286" r:id="rId21"/>
    <p:sldId id="280" r:id="rId22"/>
    <p:sldId id="270" r:id="rId23"/>
    <p:sldId id="271" r:id="rId24"/>
    <p:sldId id="269" r:id="rId25"/>
    <p:sldId id="272" r:id="rId26"/>
    <p:sldId id="273" r:id="rId27"/>
    <p:sldId id="274" r:id="rId28"/>
    <p:sldId id="275" r:id="rId29"/>
    <p:sldId id="276" r:id="rId30"/>
    <p:sldId id="277" r:id="rId31"/>
    <p:sldId id="287" r:id="rId32"/>
    <p:sldId id="288" r:id="rId33"/>
    <p:sldId id="289" r:id="rId3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1302" y="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21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630"/>
    </p:cViewPr>
  </p:sorterViewPr>
  <p:notesViewPr>
    <p:cSldViewPr>
      <p:cViewPr varScale="1">
        <p:scale>
          <a:sx n="75" d="100"/>
          <a:sy n="75" d="100"/>
        </p:scale>
        <p:origin x="1806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0E6B3-3BCB-4497-83C7-54C5E9E45101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FCD42-689A-43FB-8314-E5B56093E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45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38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41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04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005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1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312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06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61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25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4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23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76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465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78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FCD42-689A-43FB-8314-E5B56093E7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50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7E8B7A"/>
                </a:solidFill>
                <a:latin typeface="Calibri"/>
                <a:cs typeface="Calibri"/>
              </a:defRPr>
            </a:lvl1pPr>
          </a:lstStyle>
          <a:p>
            <a:pPr marL="57150">
              <a:lnSpc>
                <a:spcPts val="1045"/>
              </a:lnSpc>
            </a:pPr>
            <a:fld id="{81D60167-4931-47E6-BA6A-407CBD079E47}" type="slidenum">
              <a:rPr sz="1000" spc="-5" dirty="0">
                <a:solidFill>
                  <a:srgbClr val="005581"/>
                </a:solidFill>
              </a:rPr>
              <a:t>‹#›</a:t>
            </a:fld>
            <a:endParaRPr sz="10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529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62626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7E8B7A"/>
                </a:solidFill>
                <a:latin typeface="Calibri"/>
                <a:cs typeface="Calibri"/>
              </a:defRPr>
            </a:lvl1pPr>
          </a:lstStyle>
          <a:p>
            <a:pPr marL="57150">
              <a:lnSpc>
                <a:spcPts val="1045"/>
              </a:lnSpc>
            </a:pPr>
            <a:fld id="{81D60167-4931-47E6-BA6A-407CBD079E47}" type="slidenum">
              <a:rPr sz="1000" spc="-5" dirty="0">
                <a:solidFill>
                  <a:srgbClr val="005581"/>
                </a:solidFill>
              </a:rPr>
              <a:t>‹#›</a:t>
            </a:fld>
            <a:endParaRPr sz="10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137159"/>
                </a:moveTo>
                <a:lnTo>
                  <a:pt x="9144000" y="137159"/>
                </a:lnTo>
                <a:lnTo>
                  <a:pt x="9144000" y="0"/>
                </a:lnTo>
                <a:lnTo>
                  <a:pt x="0" y="0"/>
                </a:lnTo>
                <a:lnTo>
                  <a:pt x="0" y="137159"/>
                </a:lnTo>
                <a:close/>
              </a:path>
            </a:pathLst>
          </a:custGeom>
          <a:solidFill>
            <a:srgbClr val="F793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k object 110"/>
          <p:cNvSpPr/>
          <p:nvPr/>
        </p:nvSpPr>
        <p:spPr>
          <a:xfrm>
            <a:off x="604266" y="1646682"/>
            <a:ext cx="7616825" cy="0"/>
          </a:xfrm>
          <a:custGeom>
            <a:avLst/>
            <a:gdLst/>
            <a:ahLst/>
            <a:cxnLst/>
            <a:rect l="l" t="t" r="r" b="b"/>
            <a:pathLst>
              <a:path w="7616825">
                <a:moveTo>
                  <a:pt x="0" y="0"/>
                </a:moveTo>
                <a:lnTo>
                  <a:pt x="7616291" y="0"/>
                </a:lnTo>
              </a:path>
            </a:pathLst>
          </a:custGeom>
          <a:ln w="25908">
            <a:solidFill>
              <a:srgbClr val="00AD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529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529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7E8B7A"/>
                </a:solidFill>
                <a:latin typeface="Calibri"/>
                <a:cs typeface="Calibri"/>
              </a:defRPr>
            </a:lvl1pPr>
          </a:lstStyle>
          <a:p>
            <a:pPr marL="57150">
              <a:lnSpc>
                <a:spcPts val="1045"/>
              </a:lnSpc>
            </a:pPr>
            <a:fld id="{81D60167-4931-47E6-BA6A-407CBD079E47}" type="slidenum">
              <a:rPr sz="1000" spc="-5" dirty="0">
                <a:solidFill>
                  <a:srgbClr val="005581"/>
                </a:solidFill>
              </a:rPr>
              <a:t>‹#›</a:t>
            </a:fld>
            <a:endParaRPr sz="10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137159"/>
                </a:moveTo>
                <a:lnTo>
                  <a:pt x="9144000" y="137159"/>
                </a:lnTo>
                <a:lnTo>
                  <a:pt x="9144000" y="0"/>
                </a:lnTo>
                <a:lnTo>
                  <a:pt x="0" y="0"/>
                </a:lnTo>
                <a:lnTo>
                  <a:pt x="0" y="137159"/>
                </a:lnTo>
                <a:close/>
              </a:path>
            </a:pathLst>
          </a:custGeom>
          <a:solidFill>
            <a:srgbClr val="F7931D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137160"/>
          </a:xfrm>
          <a:custGeom>
            <a:avLst/>
            <a:gdLst/>
            <a:ahLst/>
            <a:cxnLst/>
            <a:rect l="l" t="t" r="r" b="b"/>
            <a:pathLst>
              <a:path w="9144000" h="137160">
                <a:moveTo>
                  <a:pt x="0" y="137159"/>
                </a:moveTo>
                <a:lnTo>
                  <a:pt x="9144000" y="137159"/>
                </a:lnTo>
                <a:lnTo>
                  <a:pt x="9144000" y="0"/>
                </a:lnTo>
                <a:lnTo>
                  <a:pt x="0" y="0"/>
                </a:lnTo>
                <a:lnTo>
                  <a:pt x="0" y="137159"/>
                </a:lnTo>
                <a:close/>
              </a:path>
            </a:pathLst>
          </a:custGeom>
          <a:solidFill>
            <a:srgbClr val="F793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192623"/>
            <a:ext cx="8072119" cy="620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529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0312" y="1920031"/>
            <a:ext cx="7843375" cy="35375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62626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585727" y="6566132"/>
            <a:ext cx="179070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7E8B7A"/>
                </a:solidFill>
                <a:latin typeface="Calibri"/>
                <a:cs typeface="Calibri"/>
              </a:defRPr>
            </a:lvl1pPr>
          </a:lstStyle>
          <a:p>
            <a:pPr marL="57150">
              <a:lnSpc>
                <a:spcPts val="1045"/>
              </a:lnSpc>
            </a:pPr>
            <a:fld id="{81D60167-4931-47E6-BA6A-407CBD079E47}" type="slidenum">
              <a:rPr sz="1000" spc="-5" dirty="0">
                <a:solidFill>
                  <a:srgbClr val="005581"/>
                </a:solidFill>
              </a:rPr>
              <a:t>‹#›</a:t>
            </a:fld>
            <a:endParaRPr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babdon@collegeboard.or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188976"/>
            <a:ext cx="8730996" cy="64785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781794" y="5164835"/>
            <a:ext cx="2139950" cy="1217930"/>
          </a:xfrm>
          <a:custGeom>
            <a:avLst/>
            <a:gdLst/>
            <a:ahLst/>
            <a:cxnLst/>
            <a:rect l="l" t="t" r="r" b="b"/>
            <a:pathLst>
              <a:path w="2139950" h="1217929">
                <a:moveTo>
                  <a:pt x="2139695" y="0"/>
                </a:moveTo>
                <a:lnTo>
                  <a:pt x="682294" y="17957"/>
                </a:lnTo>
                <a:lnTo>
                  <a:pt x="0" y="1217676"/>
                </a:lnTo>
                <a:lnTo>
                  <a:pt x="2133511" y="1217676"/>
                </a:lnTo>
                <a:lnTo>
                  <a:pt x="2139695" y="0"/>
                </a:lnTo>
                <a:close/>
              </a:path>
            </a:pathLst>
          </a:custGeom>
          <a:solidFill>
            <a:srgbClr val="B7C2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18476" y="5503164"/>
            <a:ext cx="861059" cy="5623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148121"/>
            <a:ext cx="7541259" cy="1249680"/>
          </a:xfrm>
          <a:custGeom>
            <a:avLst/>
            <a:gdLst/>
            <a:ahLst/>
            <a:cxnLst/>
            <a:rect l="l" t="t" r="r" b="b"/>
            <a:pathLst>
              <a:path w="7541259" h="1249679">
                <a:moveTo>
                  <a:pt x="0" y="0"/>
                </a:moveTo>
                <a:lnTo>
                  <a:pt x="0" y="1249538"/>
                </a:lnTo>
                <a:lnTo>
                  <a:pt x="6840503" y="1214756"/>
                </a:lnTo>
                <a:lnTo>
                  <a:pt x="7540755" y="22861"/>
                </a:lnTo>
                <a:lnTo>
                  <a:pt x="0" y="0"/>
                </a:lnTo>
                <a:close/>
              </a:path>
            </a:pathLst>
          </a:custGeom>
          <a:solidFill>
            <a:srgbClr val="75286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190252" y="5198903"/>
            <a:ext cx="557673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P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English 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Literature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Open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Forum</a:t>
            </a:r>
            <a:endParaRPr sz="3200" dirty="0">
              <a:latin typeface="Calibri"/>
              <a:cs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4783" y="5695727"/>
            <a:ext cx="6135370" cy="635736"/>
            <a:chOff x="174783" y="5695727"/>
            <a:chExt cx="6135370" cy="635736"/>
          </a:xfrm>
        </p:grpSpPr>
        <p:sp>
          <p:nvSpPr>
            <p:cNvPr id="8" name="object 8"/>
            <p:cNvSpPr txBox="1"/>
            <p:nvPr/>
          </p:nvSpPr>
          <p:spPr>
            <a:xfrm>
              <a:off x="174783" y="5695727"/>
              <a:ext cx="1644014" cy="33083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2000" spc="-5" dirty="0">
                  <a:solidFill>
                    <a:srgbClr val="FFFFFF"/>
                  </a:solidFill>
                  <a:latin typeface="Calibri"/>
                  <a:cs typeface="Calibri"/>
                </a:rPr>
                <a:t>Brandon</a:t>
              </a:r>
              <a:r>
                <a:rPr sz="2000" spc="-125" dirty="0">
                  <a:solidFill>
                    <a:srgbClr val="FFFFFF"/>
                  </a:solidFill>
                  <a:latin typeface="Calibri"/>
                  <a:cs typeface="Calibri"/>
                </a:rPr>
                <a:t> </a:t>
              </a:r>
              <a:r>
                <a:rPr sz="2000" dirty="0">
                  <a:solidFill>
                    <a:srgbClr val="FFFFFF"/>
                  </a:solidFill>
                  <a:latin typeface="Calibri"/>
                  <a:cs typeface="Calibri"/>
                </a:rPr>
                <a:t>Abdon</a:t>
              </a:r>
              <a:endParaRPr sz="2000" dirty="0">
                <a:latin typeface="Calibri"/>
                <a:cs typeface="Calibri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174783" y="6000628"/>
              <a:ext cx="6135370" cy="33083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2000" i="1" spc="-5" dirty="0">
                  <a:solidFill>
                    <a:srgbClr val="FFFFFF"/>
                  </a:solidFill>
                  <a:latin typeface="Calibri"/>
                  <a:cs typeface="Calibri"/>
                </a:rPr>
                <a:t>Director </a:t>
              </a:r>
              <a:r>
                <a:rPr sz="2000" i="1" dirty="0">
                  <a:solidFill>
                    <a:srgbClr val="FFFFFF"/>
                  </a:solidFill>
                  <a:latin typeface="Calibri"/>
                  <a:cs typeface="Calibri"/>
                </a:rPr>
                <a:t>of AP </a:t>
              </a:r>
              <a:r>
                <a:rPr sz="2000" i="1" spc="-5" dirty="0">
                  <a:solidFill>
                    <a:srgbClr val="FFFFFF"/>
                  </a:solidFill>
                  <a:latin typeface="Calibri"/>
                  <a:cs typeface="Calibri"/>
                </a:rPr>
                <a:t>English Curriculum, Instruction </a:t>
              </a:r>
              <a:r>
                <a:rPr sz="2000" i="1" dirty="0">
                  <a:solidFill>
                    <a:srgbClr val="FFFFFF"/>
                  </a:solidFill>
                  <a:latin typeface="Calibri"/>
                  <a:cs typeface="Calibri"/>
                </a:rPr>
                <a:t>&amp;</a:t>
              </a:r>
              <a:r>
                <a:rPr sz="2000" i="1" spc="-15" dirty="0">
                  <a:solidFill>
                    <a:srgbClr val="FFFFFF"/>
                  </a:solidFill>
                  <a:latin typeface="Calibri"/>
                  <a:cs typeface="Calibri"/>
                </a:rPr>
                <a:t> </a:t>
              </a:r>
              <a:r>
                <a:rPr sz="2000" i="1" spc="-5" dirty="0">
                  <a:solidFill>
                    <a:srgbClr val="FFFFFF"/>
                  </a:solidFill>
                  <a:latin typeface="Calibri"/>
                  <a:cs typeface="Calibri"/>
                </a:rPr>
                <a:t>Assessment</a:t>
              </a:r>
              <a:endParaRPr sz="200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157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>
            <a:spLocks noGrp="1"/>
          </p:cNvSpPr>
          <p:nvPr>
            <p:ph type="title"/>
          </p:nvPr>
        </p:nvSpPr>
        <p:spPr>
          <a:xfrm>
            <a:off x="535938" y="381940"/>
            <a:ext cx="8072119" cy="620394"/>
          </a:xfrm>
          <a:prstGeom prst="rect">
            <a:avLst/>
          </a:prstGeom>
        </p:spPr>
        <p:txBody>
          <a:bodyPr vert="horz" wrap="square" lIns="0" tIns="52899" rIns="0" bIns="0" rtlCol="0">
            <a:spAutoFit/>
          </a:bodyPr>
          <a:lstStyle/>
          <a:p>
            <a:pPr marL="73660">
              <a:lnSpc>
                <a:spcPct val="100000"/>
              </a:lnSpc>
            </a:pPr>
            <a:r>
              <a:rPr spc="5" dirty="0"/>
              <a:t>AP </a:t>
            </a:r>
            <a:r>
              <a:rPr spc="-5" dirty="0"/>
              <a:t>English </a:t>
            </a:r>
            <a:r>
              <a:rPr dirty="0"/>
              <a:t>Literature Performance Remains </a:t>
            </a:r>
            <a:r>
              <a:rPr spc="-5" dirty="0"/>
              <a:t>Relatively</a:t>
            </a:r>
            <a:r>
              <a:rPr spc="-195" dirty="0"/>
              <a:t> </a:t>
            </a:r>
            <a:r>
              <a:rPr dirty="0"/>
              <a:t>Steady</a:t>
            </a:r>
          </a:p>
        </p:txBody>
      </p:sp>
      <p:graphicFrame>
        <p:nvGraphicFramePr>
          <p:cNvPr id="96" name="object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735358"/>
              </p:ext>
            </p:extLst>
          </p:nvPr>
        </p:nvGraphicFramePr>
        <p:xfrm>
          <a:off x="228601" y="3733800"/>
          <a:ext cx="8686795" cy="2545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7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3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8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53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6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66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63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78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030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83844">
                <a:tc gridSpan="9">
                  <a:txBody>
                    <a:bodyPr/>
                    <a:lstStyle/>
                    <a:p>
                      <a:pPr marL="2084705">
                        <a:lnSpc>
                          <a:spcPts val="2075"/>
                        </a:lnSpc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English 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Literature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Exam Performance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Over</a:t>
                      </a:r>
                      <a:r>
                        <a:rPr sz="1800" b="1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Time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9BA60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165">
                <a:tc>
                  <a:txBody>
                    <a:bodyPr/>
                    <a:lstStyle/>
                    <a:p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A60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2012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2013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2014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2015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75"/>
                        </a:lnSpc>
                      </a:pPr>
                      <a:r>
                        <a:rPr sz="1800" spc="-5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Change</a:t>
                      </a:r>
                      <a:r>
                        <a:rPr sz="1800" spc="-7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since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2012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B7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844">
                <a:tc>
                  <a:txBody>
                    <a:bodyPr/>
                    <a:lstStyle/>
                    <a:p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A60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75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1800" spc="-95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@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75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1800" spc="-95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@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75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+/-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75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1800" spc="-95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@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75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+/-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75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1800" spc="-95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@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75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+/-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B7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844"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A60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8.3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7.6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-0.7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7.7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+0.1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7.6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-0.1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-0.7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B7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844"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A60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18.0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18.8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+0.8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17.8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-1.0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18.2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+0.5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+0.2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B7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ED8500"/>
                      </a:solidFill>
                      <a:prstDash val="solid"/>
                    </a:lnB>
                    <a:solidFill>
                      <a:srgbClr val="9BA60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30.4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ED8500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31.5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ED8500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+1.1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ED8500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28.1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ED8500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-3.4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ED8500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30.5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ED8500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ED8500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+0.1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ED8500"/>
                      </a:solidFill>
                      <a:prstDash val="solid"/>
                    </a:lnB>
                    <a:solidFill>
                      <a:srgbClr val="FFB7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algn="ctr">
                        <a:lnSpc>
                          <a:spcPts val="2014"/>
                        </a:lnSpc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ED85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A60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14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32.3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ED85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14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31.7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ED85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14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-0.6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ED85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14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ED85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14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+1.3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ED85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14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32.6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ED85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14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-0.4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ED85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FF1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14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+0.3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ED85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B7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844"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9BA60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11.1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10.5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-0.6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11.9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+1.4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11.1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-1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EE1CB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080"/>
                        </a:lnSpc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0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B7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7" name="object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31279"/>
              </p:ext>
            </p:extLst>
          </p:nvPr>
        </p:nvGraphicFramePr>
        <p:xfrm>
          <a:off x="2498235" y="1068878"/>
          <a:ext cx="4147526" cy="22881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11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1845">
                <a:tc>
                  <a:txBody>
                    <a:bodyPr/>
                    <a:lstStyle/>
                    <a:p>
                      <a:pPr marL="44450" algn="ctr">
                        <a:lnSpc>
                          <a:spcPts val="1805"/>
                        </a:lnSpc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Average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Essay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Score</a:t>
                      </a:r>
                      <a:r>
                        <a:rPr sz="1600" b="1" spc="-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(1-9)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2014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2015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585"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Poetry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4.16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4.06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584"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Prose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4.10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4.16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585"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Open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4.54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ADEE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4.42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ADEE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582"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Average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4.27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ADEE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5"/>
                        </a:spcBef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4.21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ADEE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9359" rIns="0" bIns="0" rtlCol="0">
            <a:spAutoFit/>
          </a:bodyPr>
          <a:lstStyle/>
          <a:p>
            <a:pPr marL="50800">
              <a:lnSpc>
                <a:spcPct val="100000"/>
              </a:lnSpc>
            </a:pPr>
            <a:r>
              <a:rPr dirty="0"/>
              <a:t>Both Courses </a:t>
            </a:r>
            <a:r>
              <a:rPr spc="-5" dirty="0"/>
              <a:t>Still Seeing </a:t>
            </a:r>
            <a:r>
              <a:rPr dirty="0"/>
              <a:t>Consistent</a:t>
            </a:r>
            <a:r>
              <a:rPr spc="-85" dirty="0"/>
              <a:t> </a:t>
            </a:r>
            <a:r>
              <a:rPr dirty="0"/>
              <a:t>Growth</a:t>
            </a:r>
          </a:p>
        </p:txBody>
      </p:sp>
      <p:sp>
        <p:nvSpPr>
          <p:cNvPr id="96" name="object 96"/>
          <p:cNvSpPr/>
          <p:nvPr/>
        </p:nvSpPr>
        <p:spPr>
          <a:xfrm>
            <a:off x="1574291" y="4924044"/>
            <a:ext cx="4546600" cy="0"/>
          </a:xfrm>
          <a:custGeom>
            <a:avLst/>
            <a:gdLst/>
            <a:ahLst/>
            <a:cxnLst/>
            <a:rect l="l" t="t" r="r" b="b"/>
            <a:pathLst>
              <a:path w="4546600">
                <a:moveTo>
                  <a:pt x="0" y="0"/>
                </a:moveTo>
                <a:lnTo>
                  <a:pt x="454609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1574291" y="4079747"/>
            <a:ext cx="4546600" cy="0"/>
          </a:xfrm>
          <a:custGeom>
            <a:avLst/>
            <a:gdLst/>
            <a:ahLst/>
            <a:cxnLst/>
            <a:rect l="l" t="t" r="r" b="b"/>
            <a:pathLst>
              <a:path w="4546600">
                <a:moveTo>
                  <a:pt x="0" y="0"/>
                </a:moveTo>
                <a:lnTo>
                  <a:pt x="454609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1574291" y="3236976"/>
            <a:ext cx="4546600" cy="0"/>
          </a:xfrm>
          <a:custGeom>
            <a:avLst/>
            <a:gdLst/>
            <a:ahLst/>
            <a:cxnLst/>
            <a:rect l="l" t="t" r="r" b="b"/>
            <a:pathLst>
              <a:path w="4546600">
                <a:moveTo>
                  <a:pt x="0" y="0"/>
                </a:moveTo>
                <a:lnTo>
                  <a:pt x="454609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574291" y="2392679"/>
            <a:ext cx="4546600" cy="0"/>
          </a:xfrm>
          <a:custGeom>
            <a:avLst/>
            <a:gdLst/>
            <a:ahLst/>
            <a:cxnLst/>
            <a:rect l="l" t="t" r="r" b="b"/>
            <a:pathLst>
              <a:path w="4546600">
                <a:moveTo>
                  <a:pt x="0" y="0"/>
                </a:moveTo>
                <a:lnTo>
                  <a:pt x="454609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1574291" y="1549908"/>
            <a:ext cx="4546600" cy="0"/>
          </a:xfrm>
          <a:custGeom>
            <a:avLst/>
            <a:gdLst/>
            <a:ahLst/>
            <a:cxnLst/>
            <a:rect l="l" t="t" r="r" b="b"/>
            <a:pathLst>
              <a:path w="4546600">
                <a:moveTo>
                  <a:pt x="0" y="0"/>
                </a:moveTo>
                <a:lnTo>
                  <a:pt x="454609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1574291" y="1549908"/>
            <a:ext cx="0" cy="4217035"/>
          </a:xfrm>
          <a:custGeom>
            <a:avLst/>
            <a:gdLst/>
            <a:ahLst/>
            <a:cxnLst/>
            <a:rect l="l" t="t" r="r" b="b"/>
            <a:pathLst>
              <a:path h="4217035">
                <a:moveTo>
                  <a:pt x="0" y="4216908"/>
                </a:moveTo>
                <a:lnTo>
                  <a:pt x="0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1501139" y="5766815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5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1501139" y="4924044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5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1501139" y="4079747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5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1501139" y="3236976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5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1501139" y="2392679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5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1501139" y="1549908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5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1574291" y="5766815"/>
            <a:ext cx="4546600" cy="0"/>
          </a:xfrm>
          <a:custGeom>
            <a:avLst/>
            <a:gdLst/>
            <a:ahLst/>
            <a:cxnLst/>
            <a:rect l="l" t="t" r="r" b="b"/>
            <a:pathLst>
              <a:path w="4546600">
                <a:moveTo>
                  <a:pt x="0" y="0"/>
                </a:moveTo>
                <a:lnTo>
                  <a:pt x="454609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574291" y="5766815"/>
            <a:ext cx="0" cy="73660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0"/>
                </a:moveTo>
                <a:lnTo>
                  <a:pt x="0" y="73152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223516" y="5766815"/>
            <a:ext cx="0" cy="73660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0"/>
                </a:moveTo>
                <a:lnTo>
                  <a:pt x="0" y="73152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872739" y="5766815"/>
            <a:ext cx="0" cy="73660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0"/>
                </a:moveTo>
                <a:lnTo>
                  <a:pt x="0" y="73152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521964" y="5766815"/>
            <a:ext cx="0" cy="73660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0"/>
                </a:moveTo>
                <a:lnTo>
                  <a:pt x="0" y="73152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171188" y="5766815"/>
            <a:ext cx="0" cy="73660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0"/>
                </a:moveTo>
                <a:lnTo>
                  <a:pt x="0" y="73152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820411" y="5766815"/>
            <a:ext cx="0" cy="73660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0"/>
                </a:moveTo>
                <a:lnTo>
                  <a:pt x="0" y="73152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5471159" y="5766815"/>
            <a:ext cx="0" cy="73660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0"/>
                </a:moveTo>
                <a:lnTo>
                  <a:pt x="0" y="73152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6120384" y="5766815"/>
            <a:ext cx="0" cy="73660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0"/>
                </a:moveTo>
                <a:lnTo>
                  <a:pt x="0" y="73152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898142" y="1933194"/>
            <a:ext cx="3896995" cy="3202305"/>
          </a:xfrm>
          <a:custGeom>
            <a:avLst/>
            <a:gdLst/>
            <a:ahLst/>
            <a:cxnLst/>
            <a:rect l="l" t="t" r="r" b="b"/>
            <a:pathLst>
              <a:path w="3896995" h="3202304">
                <a:moveTo>
                  <a:pt x="0" y="3201923"/>
                </a:moveTo>
                <a:lnTo>
                  <a:pt x="650748" y="2575560"/>
                </a:lnTo>
                <a:lnTo>
                  <a:pt x="1299972" y="1937003"/>
                </a:lnTo>
                <a:lnTo>
                  <a:pt x="1949195" y="1406651"/>
                </a:lnTo>
                <a:lnTo>
                  <a:pt x="2598420" y="859535"/>
                </a:lnTo>
                <a:lnTo>
                  <a:pt x="3247644" y="371855"/>
                </a:lnTo>
                <a:lnTo>
                  <a:pt x="3896867" y="0"/>
                </a:lnTo>
              </a:path>
            </a:pathLst>
          </a:custGeom>
          <a:ln w="47243">
            <a:solidFill>
              <a:srgbClr val="00AC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898142" y="4062221"/>
            <a:ext cx="3896995" cy="1160145"/>
          </a:xfrm>
          <a:custGeom>
            <a:avLst/>
            <a:gdLst/>
            <a:ahLst/>
            <a:cxnLst/>
            <a:rect l="l" t="t" r="r" b="b"/>
            <a:pathLst>
              <a:path w="3896995" h="1160145">
                <a:moveTo>
                  <a:pt x="0" y="1159764"/>
                </a:moveTo>
                <a:lnTo>
                  <a:pt x="650748" y="797051"/>
                </a:lnTo>
                <a:lnTo>
                  <a:pt x="1299972" y="557783"/>
                </a:lnTo>
                <a:lnTo>
                  <a:pt x="1949195" y="344423"/>
                </a:lnTo>
                <a:lnTo>
                  <a:pt x="2598420" y="260603"/>
                </a:lnTo>
                <a:lnTo>
                  <a:pt x="3247644" y="60959"/>
                </a:lnTo>
                <a:lnTo>
                  <a:pt x="3896867" y="0"/>
                </a:lnTo>
              </a:path>
            </a:pathLst>
          </a:custGeom>
          <a:ln w="47244">
            <a:solidFill>
              <a:srgbClr val="9BA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654050" y="4760685"/>
            <a:ext cx="721360" cy="1142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350000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libri"/>
                <a:cs typeface="Calibri"/>
              </a:rPr>
              <a:t>300000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654050" y="3917151"/>
            <a:ext cx="721360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400000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654050" y="1386549"/>
            <a:ext cx="721360" cy="1985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550000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libri"/>
                <a:cs typeface="Calibri"/>
              </a:rPr>
              <a:t>500000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libri"/>
                <a:cs typeface="Calibri"/>
              </a:rPr>
              <a:t>450000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1654403" y="5901627"/>
            <a:ext cx="489584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2009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2303856" y="5901627"/>
            <a:ext cx="489584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2010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2953308" y="5901627"/>
            <a:ext cx="489584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2011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3602761" y="5901627"/>
            <a:ext cx="489584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2012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4252214" y="5901627"/>
            <a:ext cx="489584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2013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4901666" y="5901627"/>
            <a:ext cx="489584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2014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5551119" y="5901627"/>
            <a:ext cx="489584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2015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6279641" y="3643121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40" y="0"/>
                </a:lnTo>
                <a:lnTo>
                  <a:pt x="0" y="0"/>
                </a:lnTo>
              </a:path>
            </a:pathLst>
          </a:custGeom>
          <a:ln w="47244">
            <a:solidFill>
              <a:srgbClr val="00AC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6279641" y="3996690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40" y="0"/>
                </a:lnTo>
                <a:lnTo>
                  <a:pt x="0" y="0"/>
                </a:lnTo>
              </a:path>
            </a:pathLst>
          </a:custGeom>
          <a:ln w="47244">
            <a:solidFill>
              <a:srgbClr val="9BA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 txBox="1"/>
          <p:nvPr/>
        </p:nvSpPr>
        <p:spPr>
          <a:xfrm>
            <a:off x="6535856" y="3402525"/>
            <a:ext cx="1951355" cy="729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8499"/>
              </a:lnSpc>
            </a:pPr>
            <a:r>
              <a:rPr sz="1800" dirty="0">
                <a:latin typeface="Calibri"/>
                <a:cs typeface="Calibri"/>
              </a:rPr>
              <a:t>AP </a:t>
            </a:r>
            <a:r>
              <a:rPr sz="1800" spc="-5" dirty="0">
                <a:latin typeface="Calibri"/>
                <a:cs typeface="Calibri"/>
              </a:rPr>
              <a:t>English Language  </a:t>
            </a:r>
            <a:r>
              <a:rPr sz="1800" dirty="0">
                <a:latin typeface="Calibri"/>
                <a:cs typeface="Calibri"/>
              </a:rPr>
              <a:t>AP </a:t>
            </a:r>
            <a:r>
              <a:rPr sz="1800" spc="-5" dirty="0">
                <a:latin typeface="Calibri"/>
                <a:cs typeface="Calibri"/>
              </a:rPr>
              <a:t>English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Literature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>
            <a:spLocks noGrp="1"/>
          </p:cNvSpPr>
          <p:nvPr>
            <p:ph type="title"/>
          </p:nvPr>
        </p:nvSpPr>
        <p:spPr>
          <a:xfrm>
            <a:off x="574040" y="1295400"/>
            <a:ext cx="568706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en-US" spc="5" dirty="0"/>
              <a:t>2015</a:t>
            </a:r>
            <a:br>
              <a:rPr lang="en-US" spc="5" dirty="0"/>
            </a:br>
            <a:r>
              <a:rPr spc="5" dirty="0"/>
              <a:t>AP </a:t>
            </a:r>
            <a:r>
              <a:rPr spc="-5" dirty="0"/>
              <a:t>English Exams </a:t>
            </a:r>
            <a:r>
              <a:rPr spc="-30" dirty="0"/>
              <a:t>Taken </a:t>
            </a:r>
            <a:r>
              <a:rPr spc="-5" dirty="0"/>
              <a:t>by </a:t>
            </a:r>
            <a:r>
              <a:rPr dirty="0"/>
              <a:t>Nearly </a:t>
            </a:r>
            <a:r>
              <a:rPr dirty="0">
                <a:solidFill>
                  <a:srgbClr val="ED8500"/>
                </a:solidFill>
              </a:rPr>
              <a:t>One</a:t>
            </a:r>
            <a:r>
              <a:rPr spc="-105" dirty="0">
                <a:solidFill>
                  <a:srgbClr val="ED8500"/>
                </a:solidFill>
              </a:rPr>
              <a:t> </a:t>
            </a:r>
            <a:r>
              <a:rPr spc="-5" dirty="0">
                <a:solidFill>
                  <a:srgbClr val="ED8500"/>
                </a:solidFill>
              </a:rPr>
              <a:t>Million  </a:t>
            </a:r>
            <a:r>
              <a:rPr dirty="0"/>
              <a:t>Students</a:t>
            </a:r>
            <a:r>
              <a:rPr spc="-90" dirty="0"/>
              <a:t> </a:t>
            </a:r>
            <a:r>
              <a:rPr spc="-5" dirty="0"/>
              <a:t>World-wide.</a:t>
            </a:r>
          </a:p>
        </p:txBody>
      </p:sp>
      <p:graphicFrame>
        <p:nvGraphicFramePr>
          <p:cNvPr id="96" name="object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08820"/>
              </p:ext>
            </p:extLst>
          </p:nvPr>
        </p:nvGraphicFramePr>
        <p:xfrm>
          <a:off x="229040" y="2554478"/>
          <a:ext cx="8772800" cy="27033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0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71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14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72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81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95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91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00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497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9752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21922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marL="93980" marR="86995" indent="11430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6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 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Sc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oo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sz="2400" b="1" baseline="-1736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9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Grade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sz="2400" b="1" spc="-7" baseline="-1736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Grade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sz="2400" b="1" spc="-7" baseline="-1736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11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Grade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0"/>
                        </a:lnSpc>
                      </a:pPr>
                      <a:r>
                        <a:rPr sz="2400" b="1" spc="-7" baseline="-1736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</a:t>
                      </a:r>
                      <a:endParaRPr sz="105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Grade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marL="132715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Other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Male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marL="118745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Female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marL="26289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2015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261620">
                        <a:lnSpc>
                          <a:spcPct val="100000"/>
                        </a:lnSpc>
                      </a:pPr>
                      <a:r>
                        <a:rPr sz="16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Total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79375" indent="16573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# of  Colle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0700"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800" spc="-5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800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angua</a:t>
                      </a:r>
                      <a:r>
                        <a:rPr sz="1800" spc="-10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800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126364" algn="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600" spc="-5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11,897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203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12,170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429,372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52,092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7790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11,464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192,779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312,465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505,244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3,203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0700">
                <a:tc>
                  <a:txBody>
                    <a:bodyPr/>
                    <a:lstStyle/>
                    <a:p>
                      <a:pPr marL="60960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800" spc="-5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800" spc="-30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800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800" spc="-40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800" spc="-10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800" spc="-5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800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800" spc="-30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800" dirty="0">
                          <a:solidFill>
                            <a:srgbClr val="00B050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126364" algn="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5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13,735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87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2,233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47,342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340,539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47955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7,276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148,876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248,601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397,477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600" spc="-1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3,321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2308" y="161918"/>
            <a:ext cx="8179434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60" dirty="0"/>
              <a:t>LIT: </a:t>
            </a:r>
            <a:r>
              <a:rPr dirty="0"/>
              <a:t>Chief Reader Report Commentary Consistent from</a:t>
            </a:r>
            <a:r>
              <a:rPr spc="-150" dirty="0"/>
              <a:t> </a:t>
            </a:r>
            <a:r>
              <a:rPr spc="-20" dirty="0"/>
              <a:t>Year-to-Year</a:t>
            </a: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203714" y="586775"/>
          <a:ext cx="8773296" cy="60927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4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8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516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600" b="1" i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Students struggle</a:t>
                      </a:r>
                      <a:r>
                        <a:rPr sz="1600" b="1" i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i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with…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4119">
                <a:tc>
                  <a:txBody>
                    <a:bodyPr/>
                    <a:lstStyle/>
                    <a:p>
                      <a:pPr marL="66929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5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GE</a:t>
                      </a:r>
                      <a:r>
                        <a:rPr sz="15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5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5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5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AL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 marL="384810" indent="-343535">
                        <a:lnSpc>
                          <a:spcPts val="1760"/>
                        </a:lnSpc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Managing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complexity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– </a:t>
                      </a:r>
                      <a:r>
                        <a:rPr sz="1600" spc="-2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“L”iterature </a:t>
                      </a:r>
                      <a:r>
                        <a:rPr sz="160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is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complex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and demands a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layered</a:t>
                      </a:r>
                      <a:r>
                        <a:rPr sz="1600" spc="8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analysis.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3535">
                        <a:lnSpc>
                          <a:spcPct val="100000"/>
                        </a:lnSpc>
                        <a:spcBef>
                          <a:spcPts val="145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u="heavy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Examining meaning as </a:t>
                      </a:r>
                      <a:r>
                        <a:rPr sz="1600" b="1" u="heavy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complex </a:t>
                      </a:r>
                      <a:r>
                        <a:rPr sz="1600" b="1" u="heavy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and</a:t>
                      </a:r>
                      <a:r>
                        <a:rPr sz="1600" b="1" u="heavy" spc="-4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u="heavy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nuanced</a:t>
                      </a:r>
                      <a:r>
                        <a:rPr sz="1600" u="heavy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3535">
                        <a:lnSpc>
                          <a:spcPct val="100000"/>
                        </a:lnSpc>
                        <a:spcBef>
                          <a:spcPts val="130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Organizing responses </a:t>
                      </a:r>
                      <a:r>
                        <a:rPr sz="160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in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such a </a:t>
                      </a:r>
                      <a:r>
                        <a:rPr sz="1600" spc="-2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way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that they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are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driven </a:t>
                      </a:r>
                      <a:r>
                        <a:rPr sz="1600" b="1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by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insights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not</a:t>
                      </a:r>
                      <a:r>
                        <a:rPr sz="1600" spc="26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devices.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3535">
                        <a:lnSpc>
                          <a:spcPct val="100000"/>
                        </a:lnSpc>
                        <a:spcBef>
                          <a:spcPts val="130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Moving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from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16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particular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to the broad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– not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just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listing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devices,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but linking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600" spc="23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meaning.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3535">
                        <a:lnSpc>
                          <a:spcPct val="100000"/>
                        </a:lnSpc>
                        <a:spcBef>
                          <a:spcPts val="130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Moving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from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broad to the </a:t>
                      </a:r>
                      <a:r>
                        <a:rPr sz="16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particular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– not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just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talking meaning, but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examining</a:t>
                      </a:r>
                      <a:r>
                        <a:rPr sz="1600" spc="18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devices.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3535">
                        <a:lnSpc>
                          <a:spcPct val="100000"/>
                        </a:lnSpc>
                        <a:spcBef>
                          <a:spcPts val="130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Responding to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</a:t>
                      </a:r>
                      <a:r>
                        <a:rPr sz="1600" spc="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prompt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3535">
                        <a:lnSpc>
                          <a:spcPct val="100000"/>
                        </a:lnSpc>
                        <a:spcBef>
                          <a:spcPts val="140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Examining the </a:t>
                      </a:r>
                      <a:r>
                        <a:rPr sz="16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nuance </a:t>
                      </a:r>
                      <a:r>
                        <a:rPr sz="16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1600" b="1" spc="-4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tone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3535">
                        <a:lnSpc>
                          <a:spcPct val="100000"/>
                        </a:lnSpc>
                        <a:spcBef>
                          <a:spcPts val="130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Using the</a:t>
                      </a:r>
                      <a:r>
                        <a:rPr sz="1600" spc="-5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context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514">
                <a:tc>
                  <a:txBody>
                    <a:bodyPr/>
                    <a:lstStyle/>
                    <a:p>
                      <a:pPr marL="13843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5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VE</a:t>
                      </a:r>
                      <a:r>
                        <a:rPr sz="1500" b="1" spc="-2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5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5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 marL="384810" indent="-343535">
                        <a:lnSpc>
                          <a:spcPts val="1860"/>
                        </a:lnSpc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b="1" u="heavy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Analyzing </a:t>
                      </a:r>
                      <a:r>
                        <a:rPr sz="1600" u="heavy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instead </a:t>
                      </a:r>
                      <a:r>
                        <a:rPr sz="1600" u="heavy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</a:t>
                      </a:r>
                      <a:r>
                        <a:rPr sz="1600" u="heavy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just stating what </a:t>
                      </a:r>
                      <a:r>
                        <a:rPr sz="1600" u="heavy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is in </a:t>
                      </a:r>
                      <a:r>
                        <a:rPr sz="1600" u="heavy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poem or</a:t>
                      </a:r>
                      <a:r>
                        <a:rPr sz="1600" u="heavy" spc="9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u="heavy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summarizing.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3535">
                        <a:lnSpc>
                          <a:spcPct val="100000"/>
                        </a:lnSpc>
                        <a:spcBef>
                          <a:spcPts val="145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Analyzing the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structure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a poem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beyond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just stanzaic</a:t>
                      </a:r>
                      <a:r>
                        <a:rPr sz="1600" spc="13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structures.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2900">
                        <a:lnSpc>
                          <a:spcPct val="100000"/>
                        </a:lnSpc>
                        <a:spcBef>
                          <a:spcPts val="130"/>
                        </a:spcBef>
                        <a:buFont typeface="Arial"/>
                        <a:buChar char="•"/>
                        <a:tabLst>
                          <a:tab pos="385445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Engaging a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variety </a:t>
                      </a:r>
                      <a:r>
                        <a:rPr sz="16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1600" b="1" spc="-7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poems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3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500" b="1" spc="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500" b="1" spc="-2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500" b="1" spc="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5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5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tc>
                  <a:txBody>
                    <a:bodyPr/>
                    <a:lstStyle/>
                    <a:p>
                      <a:pPr marL="384175" indent="-342900">
                        <a:lnSpc>
                          <a:spcPts val="1860"/>
                        </a:lnSpc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Examining the relationship of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point </a:t>
                      </a:r>
                      <a:r>
                        <a:rPr sz="16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view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(narrator)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sz="1600" spc="5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meaning.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2900">
                        <a:lnSpc>
                          <a:spcPct val="100000"/>
                        </a:lnSpc>
                        <a:spcBef>
                          <a:spcPts val="140"/>
                        </a:spcBef>
                        <a:buFont typeface="Arial"/>
                        <a:buChar char="•"/>
                        <a:tabLst>
                          <a:tab pos="385445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Identifying and linking aspects of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character development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1600" spc="6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meaning.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175" marR="68580" indent="-342900">
                        <a:lnSpc>
                          <a:spcPct val="106900"/>
                        </a:lnSpc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Examining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complexities </a:t>
                      </a:r>
                      <a:r>
                        <a:rPr sz="16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in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prose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– often a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result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a single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reading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under the assumption that </a:t>
                      </a:r>
                      <a:r>
                        <a:rPr sz="160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it  is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easy to</a:t>
                      </a:r>
                      <a:r>
                        <a:rPr sz="1600" spc="-8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3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“get.”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175" indent="-342900">
                        <a:lnSpc>
                          <a:spcPct val="100000"/>
                        </a:lnSpc>
                        <a:spcBef>
                          <a:spcPts val="130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Answering </a:t>
                      </a:r>
                      <a:r>
                        <a:rPr sz="16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all parts </a:t>
                      </a:r>
                      <a:r>
                        <a:rPr sz="16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1600" b="1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prompt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with sufficient evidence and</a:t>
                      </a:r>
                      <a:r>
                        <a:rPr sz="1600" spc="12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explanation.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175" marR="105410" indent="-342900">
                        <a:lnSpc>
                          <a:spcPts val="2060"/>
                        </a:lnSpc>
                        <a:spcBef>
                          <a:spcPts val="85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Engaging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complex prose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(diction &amp;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syntax)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– often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representative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earlier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works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(i.e.,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pre-20th 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century).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0434">
                <a:tc>
                  <a:txBody>
                    <a:bodyPr/>
                    <a:lstStyle/>
                    <a:p>
                      <a:pPr marL="28956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500" b="1" spc="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OP</a:t>
                      </a:r>
                      <a:r>
                        <a:rPr sz="15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EN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 vert="vert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tc>
                  <a:txBody>
                    <a:bodyPr/>
                    <a:lstStyle/>
                    <a:p>
                      <a:pPr marL="384810" indent="-343535">
                        <a:lnSpc>
                          <a:spcPts val="1860"/>
                        </a:lnSpc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Linking </a:t>
                      </a:r>
                      <a:r>
                        <a:rPr sz="16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specific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details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from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text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to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meaning of the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work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as a whole and not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just</a:t>
                      </a:r>
                      <a:r>
                        <a:rPr sz="1600" spc="24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listing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them.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3535">
                        <a:lnSpc>
                          <a:spcPct val="100000"/>
                        </a:lnSpc>
                        <a:spcBef>
                          <a:spcPts val="130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Making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generalized </a:t>
                      </a:r>
                      <a:r>
                        <a:rPr sz="16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and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oversimplified </a:t>
                      </a:r>
                      <a:r>
                        <a:rPr sz="1600" b="1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statements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about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characters </a:t>
                      </a:r>
                      <a:r>
                        <a:rPr sz="16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or</a:t>
                      </a:r>
                      <a:r>
                        <a:rPr sz="1600" spc="12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texts.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384810" indent="-343535">
                        <a:lnSpc>
                          <a:spcPts val="1595"/>
                        </a:lnSpc>
                        <a:spcBef>
                          <a:spcPts val="130"/>
                        </a:spcBef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1600" spc="-4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Texts </a:t>
                      </a:r>
                      <a:r>
                        <a:rPr sz="16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from different </a:t>
                      </a:r>
                      <a:r>
                        <a:rPr sz="16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periods and</a:t>
                      </a:r>
                      <a:r>
                        <a:rPr sz="1600" b="1" spc="9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genres</a:t>
                      </a:r>
                      <a:r>
                        <a:rPr sz="16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R="209550" algn="ctr">
                        <a:lnSpc>
                          <a:spcPts val="635"/>
                        </a:lnSpc>
                      </a:pPr>
                      <a:r>
                        <a:rPr sz="800" dirty="0">
                          <a:solidFill>
                            <a:srgbClr val="7E8B7A"/>
                          </a:solidFill>
                          <a:latin typeface="Calibri"/>
                          <a:cs typeface="Calibri"/>
                        </a:rPr>
                        <a:t>13</a:t>
                      </a:r>
                      <a:endParaRPr sz="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113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81000" y="1259681"/>
            <a:ext cx="8179434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4800" spc="-60" dirty="0">
                <a:latin typeface="Cambria" panose="02040503050406030204" pitchFamily="18" charset="0"/>
              </a:rPr>
              <a:t>LIT: </a:t>
            </a:r>
            <a:br>
              <a:rPr lang="en-US" sz="4800" spc="-60" dirty="0">
                <a:latin typeface="Cambria" panose="02040503050406030204" pitchFamily="18" charset="0"/>
              </a:rPr>
            </a:br>
            <a:r>
              <a:rPr sz="4800" dirty="0">
                <a:latin typeface="Cambria" panose="02040503050406030204" pitchFamily="18" charset="0"/>
              </a:rPr>
              <a:t>Chief Reader Report Commentary </a:t>
            </a:r>
            <a:br>
              <a:rPr lang="en-US" sz="4800" dirty="0">
                <a:latin typeface="Cambria" panose="02040503050406030204" pitchFamily="18" charset="0"/>
              </a:rPr>
            </a:br>
            <a:r>
              <a:rPr sz="4800" dirty="0">
                <a:latin typeface="Cambria" panose="02040503050406030204" pitchFamily="18" charset="0"/>
              </a:rPr>
              <a:t>Consistent</a:t>
            </a:r>
            <a:br>
              <a:rPr lang="en-US" sz="4800" dirty="0">
                <a:latin typeface="Cambria" panose="02040503050406030204" pitchFamily="18" charset="0"/>
              </a:rPr>
            </a:br>
            <a:r>
              <a:rPr sz="4800" dirty="0">
                <a:latin typeface="Cambria" panose="02040503050406030204" pitchFamily="18" charset="0"/>
              </a:rPr>
              <a:t>from</a:t>
            </a:r>
            <a:r>
              <a:rPr sz="4800" spc="-150" dirty="0">
                <a:latin typeface="Cambria" panose="02040503050406030204" pitchFamily="18" charset="0"/>
              </a:rPr>
              <a:t> </a:t>
            </a:r>
            <a:r>
              <a:rPr sz="4800" spc="-20" dirty="0">
                <a:latin typeface="Cambria" panose="02040503050406030204" pitchFamily="18" charset="0"/>
              </a:rPr>
              <a:t>Year-to-Year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203714" y="1600200"/>
          <a:ext cx="8773296" cy="3528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4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8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8025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endParaRPr lang="en-US" sz="5600" b="1" i="1" spc="-10" dirty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5600" b="1" i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Students struggle</a:t>
                      </a:r>
                      <a:r>
                        <a:rPr sz="5600" b="1" i="1" spc="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5600" b="1" i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with…</a:t>
                      </a:r>
                      <a:endParaRPr sz="5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A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191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877496"/>
              </p:ext>
            </p:extLst>
          </p:nvPr>
        </p:nvGraphicFramePr>
        <p:xfrm>
          <a:off x="372548" y="1447800"/>
          <a:ext cx="8314252" cy="45042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14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04268">
                <a:tc>
                  <a:txBody>
                    <a:bodyPr/>
                    <a:lstStyle/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endParaRPr lang="en-US" sz="2400" spc="-5" dirty="0">
                        <a:solidFill>
                          <a:srgbClr val="002776"/>
                        </a:solidFill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Managing </a:t>
                      </a:r>
                      <a:r>
                        <a:rPr sz="24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complexity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– </a:t>
                      </a:r>
                      <a:r>
                        <a:rPr lang="en-US"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"</a:t>
                      </a:r>
                      <a:r>
                        <a:rPr sz="2400" spc="-20" dirty="0" err="1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lang="en-US" sz="2400" spc="-20" dirty="0" err="1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"</a:t>
                      </a:r>
                      <a:r>
                        <a:rPr sz="2400" spc="-20" dirty="0" err="1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iterature</a:t>
                      </a:r>
                      <a:r>
                        <a:rPr sz="2400" spc="-2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is </a:t>
                      </a:r>
                      <a:r>
                        <a:rPr sz="24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complex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and demands a </a:t>
                      </a:r>
                      <a:r>
                        <a:rPr sz="24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layered</a:t>
                      </a:r>
                      <a:r>
                        <a:rPr sz="2400" spc="8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analysis.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400" u="none" spc="-5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Examining meaning as </a:t>
                      </a:r>
                      <a:r>
                        <a:rPr sz="2400" b="1" u="none" spc="-1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complex </a:t>
                      </a:r>
                      <a:r>
                        <a:rPr sz="2400" b="1" u="none" spc="-5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and</a:t>
                      </a:r>
                      <a:r>
                        <a:rPr sz="2400" b="1" u="none" spc="-45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u="none" spc="-5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nuanced</a:t>
                      </a:r>
                      <a:r>
                        <a:rPr sz="2400" u="none" spc="-5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24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4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Organizing responses </a:t>
                      </a:r>
                      <a:r>
                        <a:rPr sz="240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in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such a </a:t>
                      </a:r>
                      <a:r>
                        <a:rPr sz="2400" spc="-2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way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that they </a:t>
                      </a:r>
                      <a:r>
                        <a:rPr sz="24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are </a:t>
                      </a:r>
                      <a:r>
                        <a:rPr sz="24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driven </a:t>
                      </a:r>
                      <a:r>
                        <a:rPr sz="2400" b="1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by </a:t>
                      </a:r>
                      <a:r>
                        <a:rPr sz="24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insights</a:t>
                      </a:r>
                      <a:r>
                        <a:rPr sz="24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not</a:t>
                      </a:r>
                      <a:r>
                        <a:rPr sz="2400" spc="26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devices.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Moving </a:t>
                      </a:r>
                      <a:r>
                        <a:rPr sz="24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from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24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particular </a:t>
                      </a:r>
                      <a:r>
                        <a:rPr sz="24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to the broad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– not </a:t>
                      </a:r>
                      <a:r>
                        <a:rPr sz="24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just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listing </a:t>
                      </a:r>
                      <a:r>
                        <a:rPr sz="24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devices,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but linking </a:t>
                      </a:r>
                      <a:r>
                        <a:rPr sz="24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2400" spc="23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meaning.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940" y="667603"/>
            <a:ext cx="8072119" cy="553998"/>
          </a:xfrm>
        </p:spPr>
        <p:txBody>
          <a:bodyPr/>
          <a:lstStyle/>
          <a:p>
            <a:pPr algn="ctr"/>
            <a:r>
              <a:rPr lang="en-US" sz="3600" dirty="0">
                <a:latin typeface="Cambria" panose="02040503050406030204" pitchFamily="18" charset="0"/>
              </a:rPr>
              <a:t>GENERAL</a:t>
            </a:r>
          </a:p>
        </p:txBody>
      </p:sp>
    </p:spTree>
    <p:extLst>
      <p:ext uri="{BB962C8B-B14F-4D97-AF65-F5344CB8AC3E}">
        <p14:creationId xmlns:p14="http://schemas.microsoft.com/office/powerpoint/2010/main" val="21477280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205340"/>
              </p:ext>
            </p:extLst>
          </p:nvPr>
        </p:nvGraphicFramePr>
        <p:xfrm>
          <a:off x="372548" y="1447800"/>
          <a:ext cx="8398904" cy="45042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98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04268">
                <a:tc>
                  <a:txBody>
                    <a:bodyPr/>
                    <a:lstStyle/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endParaRPr lang="en-US" sz="2800" spc="-5" dirty="0">
                        <a:solidFill>
                          <a:srgbClr val="002776"/>
                        </a:solidFill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Moving </a:t>
                      </a:r>
                      <a:r>
                        <a:rPr sz="28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from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28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broad to the </a:t>
                      </a:r>
                      <a:r>
                        <a:rPr sz="28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particular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– not 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just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talking meaning, but 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examining</a:t>
                      </a:r>
                      <a:r>
                        <a:rPr sz="2800" spc="18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devices.</a:t>
                      </a:r>
                      <a:endParaRPr sz="2800" dirty="0"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Responding to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</a:t>
                      </a:r>
                      <a:r>
                        <a:rPr sz="2800" spc="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prompt</a:t>
                      </a:r>
                      <a:r>
                        <a:rPr sz="28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2800" dirty="0"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Examining the </a:t>
                      </a:r>
                      <a:r>
                        <a:rPr sz="28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nuance </a:t>
                      </a:r>
                      <a:r>
                        <a:rPr sz="28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2800" b="1" spc="-4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tone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2800" dirty="0"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8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Using the</a:t>
                      </a:r>
                      <a:r>
                        <a:rPr sz="2800" spc="-5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context</a:t>
                      </a:r>
                      <a:r>
                        <a:rPr sz="28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2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940" y="667603"/>
            <a:ext cx="8072119" cy="553998"/>
          </a:xfrm>
        </p:spPr>
        <p:txBody>
          <a:bodyPr/>
          <a:lstStyle/>
          <a:p>
            <a:pPr algn="ctr"/>
            <a:r>
              <a:rPr lang="en-US" sz="3600" dirty="0">
                <a:latin typeface="Cambria" panose="02040503050406030204" pitchFamily="18" charset="0"/>
              </a:rPr>
              <a:t>GENERAL (2)</a:t>
            </a:r>
          </a:p>
        </p:txBody>
      </p:sp>
    </p:spTree>
    <p:extLst>
      <p:ext uri="{BB962C8B-B14F-4D97-AF65-F5344CB8AC3E}">
        <p14:creationId xmlns:p14="http://schemas.microsoft.com/office/powerpoint/2010/main" val="36063544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198428"/>
              </p:ext>
            </p:extLst>
          </p:nvPr>
        </p:nvGraphicFramePr>
        <p:xfrm>
          <a:off x="555773" y="1600200"/>
          <a:ext cx="8032454" cy="3886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32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6200">
                <a:tc>
                  <a:txBody>
                    <a:bodyPr/>
                    <a:lstStyle/>
                    <a:p>
                      <a:pPr marL="640080" indent="-343535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endParaRPr lang="en-US" sz="2800" b="1" u="heavy" spc="-5" dirty="0">
                        <a:solidFill>
                          <a:srgbClr val="002776"/>
                        </a:solidFill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800" b="1" u="none" spc="-5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Analyzing </a:t>
                      </a:r>
                      <a:r>
                        <a:rPr sz="2800" u="none" spc="-1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instead </a:t>
                      </a:r>
                      <a:r>
                        <a:rPr sz="2800" u="none" spc="-5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of </a:t>
                      </a:r>
                      <a:r>
                        <a:rPr sz="2800" u="none" spc="-1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just stating what </a:t>
                      </a:r>
                      <a:r>
                        <a:rPr sz="2800" u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is in </a:t>
                      </a:r>
                      <a:r>
                        <a:rPr sz="2800" u="none" spc="-5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the poem or</a:t>
                      </a:r>
                      <a:r>
                        <a:rPr sz="2800" u="none" spc="95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u="none" spc="-5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cs typeface="Calibri"/>
                        </a:rPr>
                        <a:t>summarizing.</a:t>
                      </a:r>
                      <a:endParaRPr sz="28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145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Analyzing the </a:t>
                      </a:r>
                      <a:r>
                        <a:rPr sz="28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structure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a poem </a:t>
                      </a:r>
                      <a:r>
                        <a:rPr sz="28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beyond 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just stanzaic</a:t>
                      </a:r>
                      <a:r>
                        <a:rPr sz="2800" spc="13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structures.</a:t>
                      </a:r>
                      <a:endParaRPr sz="2800" dirty="0">
                        <a:latin typeface="Calibri"/>
                        <a:cs typeface="Calibri"/>
                      </a:endParaRPr>
                    </a:p>
                    <a:p>
                      <a:pPr marL="640080" indent="-342900">
                        <a:lnSpc>
                          <a:spcPct val="100000"/>
                        </a:lnSpc>
                        <a:spcBef>
                          <a:spcPts val="13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5445" algn="l"/>
                        </a:tabLst>
                      </a:pP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Engaging a </a:t>
                      </a:r>
                      <a:r>
                        <a:rPr sz="28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variety </a:t>
                      </a:r>
                      <a:r>
                        <a:rPr sz="28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2800" b="1" spc="-7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poems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2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5940" y="667603"/>
            <a:ext cx="807211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529B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3600" kern="0" dirty="0">
                <a:latin typeface="Cambria" panose="02040503050406030204" pitchFamily="18" charset="0"/>
              </a:rPr>
              <a:t>VERSE</a:t>
            </a:r>
          </a:p>
        </p:txBody>
      </p:sp>
    </p:spTree>
    <p:extLst>
      <p:ext uri="{BB962C8B-B14F-4D97-AF65-F5344CB8AC3E}">
        <p14:creationId xmlns:p14="http://schemas.microsoft.com/office/powerpoint/2010/main" val="22337844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021048"/>
              </p:ext>
            </p:extLst>
          </p:nvPr>
        </p:nvGraphicFramePr>
        <p:xfrm>
          <a:off x="372548" y="1237397"/>
          <a:ext cx="8235511" cy="502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35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9200">
                <a:tc>
                  <a:txBody>
                    <a:bodyPr/>
                    <a:lstStyle/>
                    <a:p>
                      <a:pPr marL="640080" indent="-3429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endParaRPr lang="en-US" sz="900" spc="-5" dirty="0">
                        <a:solidFill>
                          <a:srgbClr val="002776"/>
                        </a:solidFill>
                        <a:latin typeface="Calibri"/>
                        <a:cs typeface="Calibri"/>
                      </a:endParaRPr>
                    </a:p>
                    <a:p>
                      <a:pPr marL="640080" indent="-3429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Examining the relationship of </a:t>
                      </a:r>
                      <a:r>
                        <a:rPr sz="32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point </a:t>
                      </a:r>
                      <a:r>
                        <a:rPr sz="32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</a:t>
                      </a:r>
                      <a:r>
                        <a:rPr sz="32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view </a:t>
                      </a:r>
                      <a:r>
                        <a:rPr sz="32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(narrator)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sz="3200" spc="5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meaning.</a:t>
                      </a:r>
                      <a:endParaRPr sz="3200" dirty="0">
                        <a:latin typeface="Calibri"/>
                        <a:cs typeface="Calibri"/>
                      </a:endParaRPr>
                    </a:p>
                    <a:p>
                      <a:pPr marL="640080" indent="-3429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5445" algn="l"/>
                        </a:tabLst>
                      </a:pP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Identifying and linking aspects of </a:t>
                      </a:r>
                      <a:r>
                        <a:rPr sz="32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character development </a:t>
                      </a:r>
                      <a:r>
                        <a:rPr sz="32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to</a:t>
                      </a:r>
                      <a:r>
                        <a:rPr sz="3200" spc="6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meaning.</a:t>
                      </a:r>
                      <a:endParaRPr sz="3200" dirty="0">
                        <a:latin typeface="Calibri"/>
                        <a:cs typeface="Calibri"/>
                      </a:endParaRPr>
                    </a:p>
                    <a:p>
                      <a:pPr marL="640080" marR="68580" indent="-3429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Examining </a:t>
                      </a:r>
                      <a:r>
                        <a:rPr sz="32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complexities </a:t>
                      </a:r>
                      <a:r>
                        <a:rPr sz="32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in </a:t>
                      </a:r>
                      <a:r>
                        <a:rPr sz="32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prose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– often a </a:t>
                      </a:r>
                      <a:r>
                        <a:rPr sz="32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result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a single </a:t>
                      </a:r>
                      <a:r>
                        <a:rPr sz="32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reading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under the assumption that </a:t>
                      </a:r>
                      <a:r>
                        <a:rPr sz="320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it  is </a:t>
                      </a:r>
                      <a:r>
                        <a:rPr sz="32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easy to</a:t>
                      </a:r>
                      <a:r>
                        <a:rPr sz="3200" spc="-8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200" spc="-3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“get.”</a:t>
                      </a:r>
                      <a:endParaRPr sz="3200" dirty="0">
                        <a:latin typeface="Calibri"/>
                        <a:cs typeface="Calibri"/>
                      </a:endParaRPr>
                    </a:p>
                    <a:p>
                      <a:pPr marL="640080" marR="105410" indent="-3429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5940" y="381000"/>
            <a:ext cx="807211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529B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3600" kern="0" dirty="0">
                <a:latin typeface="Cambria" panose="02040503050406030204" pitchFamily="18" charset="0"/>
              </a:rPr>
              <a:t>PROSE</a:t>
            </a:r>
          </a:p>
        </p:txBody>
      </p:sp>
    </p:spTree>
    <p:extLst>
      <p:ext uri="{BB962C8B-B14F-4D97-AF65-F5344CB8AC3E}">
        <p14:creationId xmlns:p14="http://schemas.microsoft.com/office/powerpoint/2010/main" val="35414729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9359" rIns="0" bIns="0" rtlCol="0">
            <a:spAutoFit/>
          </a:bodyPr>
          <a:lstStyle/>
          <a:p>
            <a:pPr marL="50800">
              <a:lnSpc>
                <a:spcPct val="100000"/>
              </a:lnSpc>
            </a:pPr>
            <a:r>
              <a:rPr spc="5" dirty="0"/>
              <a:t>A</a:t>
            </a:r>
            <a:r>
              <a:rPr dirty="0"/>
              <a:t>genda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577087" y="1057783"/>
            <a:ext cx="5747513" cy="3354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400" spc="-5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AP Program</a:t>
            </a:r>
            <a:r>
              <a:rPr sz="2400" b="1" spc="-160" dirty="0">
                <a:solidFill>
                  <a:srgbClr val="000099"/>
                </a:solidFill>
                <a:cs typeface="Arial"/>
              </a:rPr>
              <a:t> 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Updates</a:t>
            </a: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2400" b="1" spc="-5" dirty="0">
                <a:solidFill>
                  <a:srgbClr val="000099"/>
                </a:solidFill>
                <a:cs typeface="Arial"/>
              </a:rPr>
              <a:t>+	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Meet </a:t>
            </a:r>
            <a:r>
              <a:rPr sz="2400" b="1" spc="-5" dirty="0">
                <a:solidFill>
                  <a:srgbClr val="000099"/>
                </a:solidFill>
                <a:cs typeface="Arial"/>
              </a:rPr>
              <a:t>the 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Course Development</a:t>
            </a:r>
            <a:r>
              <a:rPr sz="2400" b="1" spc="-130" dirty="0">
                <a:solidFill>
                  <a:srgbClr val="000099"/>
                </a:solidFill>
                <a:cs typeface="Arial"/>
              </a:rPr>
              <a:t> </a:t>
            </a:r>
            <a:r>
              <a:rPr sz="2400" b="1" spc="-5" dirty="0">
                <a:solidFill>
                  <a:srgbClr val="000099"/>
                </a:solidFill>
                <a:cs typeface="Arial"/>
              </a:rPr>
              <a:t>Committee</a:t>
            </a:r>
            <a:endParaRPr sz="2400" b="1" dirty="0">
              <a:solidFill>
                <a:srgbClr val="000099"/>
              </a:solidFill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2400" b="1" spc="-5" dirty="0">
                <a:solidFill>
                  <a:srgbClr val="000099"/>
                </a:solidFill>
                <a:cs typeface="Arial"/>
              </a:rPr>
              <a:t>+	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Course and </a:t>
            </a:r>
            <a:r>
              <a:rPr sz="2400" b="1" spc="-5" dirty="0">
                <a:solidFill>
                  <a:srgbClr val="000099"/>
                </a:solidFill>
                <a:cs typeface="Arial"/>
              </a:rPr>
              <a:t>Exam</a:t>
            </a:r>
            <a:r>
              <a:rPr sz="2400" b="1" spc="-105" dirty="0">
                <a:solidFill>
                  <a:srgbClr val="000099"/>
                </a:solidFill>
                <a:cs typeface="Arial"/>
              </a:rPr>
              <a:t> 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Updates</a:t>
            </a: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2400" b="1" spc="-5" dirty="0">
                <a:solidFill>
                  <a:srgbClr val="000099"/>
                </a:solidFill>
                <a:cs typeface="Arial"/>
              </a:rPr>
              <a:t>+	</a:t>
            </a:r>
            <a:r>
              <a:rPr sz="2400" b="1" spc="-30" dirty="0">
                <a:solidFill>
                  <a:srgbClr val="000099"/>
                </a:solidFill>
                <a:cs typeface="Arial"/>
              </a:rPr>
              <a:t>Teacher</a:t>
            </a:r>
            <a:r>
              <a:rPr sz="2400" b="1" spc="-120" dirty="0">
                <a:solidFill>
                  <a:srgbClr val="000099"/>
                </a:solidFill>
                <a:cs typeface="Arial"/>
              </a:rPr>
              <a:t> 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Support</a:t>
            </a: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2400" b="1" spc="-5" dirty="0">
                <a:solidFill>
                  <a:srgbClr val="000099"/>
                </a:solidFill>
                <a:cs typeface="Arial"/>
              </a:rPr>
              <a:t>+	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AP Annual Conference</a:t>
            </a:r>
            <a:r>
              <a:rPr sz="2400" b="1" spc="-290" dirty="0">
                <a:solidFill>
                  <a:srgbClr val="000099"/>
                </a:solidFill>
                <a:cs typeface="Arial"/>
              </a:rPr>
              <a:t> 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2016</a:t>
            </a:r>
          </a:p>
          <a:p>
            <a:pPr marL="127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2400" b="1" spc="-5" dirty="0">
                <a:solidFill>
                  <a:srgbClr val="000099"/>
                </a:solidFill>
                <a:cs typeface="Arial"/>
              </a:rPr>
              <a:t>+	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2017 Reading Dates and</a:t>
            </a:r>
            <a:r>
              <a:rPr sz="2400" b="1" spc="-135" dirty="0">
                <a:solidFill>
                  <a:srgbClr val="000099"/>
                </a:solidFill>
                <a:cs typeface="Arial"/>
              </a:rPr>
              <a:t> </a:t>
            </a:r>
            <a:r>
              <a:rPr sz="2400" b="1" dirty="0">
                <a:solidFill>
                  <a:srgbClr val="000099"/>
                </a:solidFill>
                <a:cs typeface="Arial"/>
              </a:rPr>
              <a:t>Location</a:t>
            </a: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2400" b="1" spc="-5" dirty="0">
                <a:solidFill>
                  <a:srgbClr val="000099"/>
                </a:solidFill>
                <a:cs typeface="Arial"/>
              </a:rPr>
              <a:t>+	Q&amp;A</a:t>
            </a:r>
            <a:endParaRPr sz="2400" b="1" dirty="0">
              <a:solidFill>
                <a:srgbClr val="000099"/>
              </a:solidFill>
              <a:cs typeface="Arial"/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592625" y="6342004"/>
            <a:ext cx="8071542" cy="376528"/>
            <a:chOff x="592625" y="6342004"/>
            <a:chExt cx="8071542" cy="376528"/>
          </a:xfrm>
        </p:grpSpPr>
        <p:grpSp>
          <p:nvGrpSpPr>
            <p:cNvPr id="102" name="Group 101"/>
            <p:cNvGrpSpPr/>
            <p:nvPr/>
          </p:nvGrpSpPr>
          <p:grpSpPr>
            <a:xfrm>
              <a:off x="592625" y="6342004"/>
              <a:ext cx="7924729" cy="376528"/>
              <a:chOff x="592625" y="6342004"/>
              <a:chExt cx="7924729" cy="376528"/>
            </a:xfrm>
          </p:grpSpPr>
          <p:sp>
            <p:nvSpPr>
              <p:cNvPr id="2" name="object 2"/>
              <p:cNvSpPr/>
              <p:nvPr/>
            </p:nvSpPr>
            <p:spPr>
              <a:xfrm>
                <a:off x="592625" y="6342004"/>
                <a:ext cx="1733328" cy="298383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" name="object 3"/>
              <p:cNvSpPr/>
              <p:nvPr/>
            </p:nvSpPr>
            <p:spPr>
              <a:xfrm>
                <a:off x="8189507" y="6343523"/>
                <a:ext cx="32766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327659" h="287020">
                    <a:moveTo>
                      <a:pt x="99656" y="286544"/>
                    </a:moveTo>
                    <a:lnTo>
                      <a:pt x="0" y="286544"/>
                    </a:lnTo>
                    <a:lnTo>
                      <a:pt x="0" y="258379"/>
                    </a:lnTo>
                    <a:lnTo>
                      <a:pt x="31780" y="258379"/>
                    </a:lnTo>
                    <a:lnTo>
                      <a:pt x="142030" y="0"/>
                    </a:lnTo>
                    <a:lnTo>
                      <a:pt x="188131" y="0"/>
                    </a:lnTo>
                    <a:lnTo>
                      <a:pt x="203790" y="37162"/>
                    </a:lnTo>
                    <a:lnTo>
                      <a:pt x="163020" y="37162"/>
                    </a:lnTo>
                    <a:lnTo>
                      <a:pt x="118685" y="142979"/>
                    </a:lnTo>
                    <a:lnTo>
                      <a:pt x="248380" y="142979"/>
                    </a:lnTo>
                    <a:lnTo>
                      <a:pt x="260248" y="171144"/>
                    </a:lnTo>
                    <a:lnTo>
                      <a:pt x="107111" y="171144"/>
                    </a:lnTo>
                    <a:lnTo>
                      <a:pt x="69445" y="259748"/>
                    </a:lnTo>
                    <a:lnTo>
                      <a:pt x="99656" y="259748"/>
                    </a:lnTo>
                    <a:lnTo>
                      <a:pt x="99656" y="286544"/>
                    </a:lnTo>
                    <a:close/>
                  </a:path>
                  <a:path w="327659" h="287020">
                    <a:moveTo>
                      <a:pt x="248380" y="142979"/>
                    </a:moveTo>
                    <a:lnTo>
                      <a:pt x="206767" y="142979"/>
                    </a:lnTo>
                    <a:lnTo>
                      <a:pt x="163020" y="37162"/>
                    </a:lnTo>
                    <a:lnTo>
                      <a:pt x="203790" y="37162"/>
                    </a:lnTo>
                    <a:lnTo>
                      <a:pt x="248380" y="142979"/>
                    </a:lnTo>
                    <a:close/>
                  </a:path>
                  <a:path w="327659" h="287020">
                    <a:moveTo>
                      <a:pt x="297007" y="258379"/>
                    </a:moveTo>
                    <a:lnTo>
                      <a:pt x="254438" y="258379"/>
                    </a:lnTo>
                    <a:lnTo>
                      <a:pt x="218341" y="171144"/>
                    </a:lnTo>
                    <a:lnTo>
                      <a:pt x="260248" y="171144"/>
                    </a:lnTo>
                    <a:lnTo>
                      <a:pt x="297007" y="258379"/>
                    </a:lnTo>
                    <a:close/>
                  </a:path>
                  <a:path w="327659" h="287020">
                    <a:moveTo>
                      <a:pt x="327610" y="286544"/>
                    </a:moveTo>
                    <a:lnTo>
                      <a:pt x="229523" y="286544"/>
                    </a:lnTo>
                    <a:lnTo>
                      <a:pt x="229523" y="258379"/>
                    </a:lnTo>
                    <a:lnTo>
                      <a:pt x="327610" y="258379"/>
                    </a:lnTo>
                    <a:lnTo>
                      <a:pt x="327610" y="286544"/>
                    </a:lnTo>
                    <a:close/>
                  </a:path>
                </a:pathLst>
              </a:custGeom>
              <a:solidFill>
                <a:srgbClr val="00539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93"/>
              <p:cNvSpPr/>
              <p:nvPr/>
            </p:nvSpPr>
            <p:spPr>
              <a:xfrm>
                <a:off x="8417659" y="6615399"/>
                <a:ext cx="996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9695">
                    <a:moveTo>
                      <a:pt x="0" y="0"/>
                    </a:moveTo>
                    <a:lnTo>
                      <a:pt x="99460" y="0"/>
                    </a:lnTo>
                  </a:path>
                </a:pathLst>
              </a:custGeom>
              <a:ln w="27383">
                <a:solidFill>
                  <a:srgbClr val="00539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7"/>
              <p:cNvSpPr txBox="1"/>
              <p:nvPr/>
            </p:nvSpPr>
            <p:spPr>
              <a:xfrm>
                <a:off x="4636526" y="6578197"/>
                <a:ext cx="77470" cy="14033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</a:pPr>
                <a:r>
                  <a:rPr sz="800" dirty="0">
                    <a:solidFill>
                      <a:srgbClr val="7E8B7A"/>
                    </a:solidFill>
                    <a:latin typeface="Calibri"/>
                    <a:cs typeface="Calibri"/>
                  </a:rPr>
                  <a:t>2</a:t>
                </a:r>
                <a:endParaRPr sz="800">
                  <a:latin typeface="Calibri"/>
                  <a:cs typeface="Calibri"/>
                </a:endParaRPr>
              </a:p>
            </p:txBody>
          </p:sp>
        </p:grpSp>
        <p:sp>
          <p:nvSpPr>
            <p:cNvPr id="4" name="object 4"/>
            <p:cNvSpPr/>
            <p:nvPr/>
          </p:nvSpPr>
          <p:spPr>
            <a:xfrm>
              <a:off x="8418443" y="6344301"/>
              <a:ext cx="147320" cy="0"/>
            </a:xfrm>
            <a:custGeom>
              <a:avLst/>
              <a:gdLst/>
              <a:ahLst/>
              <a:cxnLst/>
              <a:rect l="l" t="t" r="r" b="b"/>
              <a:pathLst>
                <a:path w="147320">
                  <a:moveTo>
                    <a:pt x="0" y="0"/>
                  </a:moveTo>
                  <a:lnTo>
                    <a:pt x="147079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418443" y="6346204"/>
              <a:ext cx="159385" cy="0"/>
            </a:xfrm>
            <a:custGeom>
              <a:avLst/>
              <a:gdLst/>
              <a:ahLst/>
              <a:cxnLst/>
              <a:rect l="l" t="t" r="r" b="b"/>
              <a:pathLst>
                <a:path w="159384">
                  <a:moveTo>
                    <a:pt x="0" y="0"/>
                  </a:moveTo>
                  <a:lnTo>
                    <a:pt x="159287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418443" y="6348740"/>
              <a:ext cx="168275" cy="0"/>
            </a:xfrm>
            <a:custGeom>
              <a:avLst/>
              <a:gdLst/>
              <a:ahLst/>
              <a:cxnLst/>
              <a:rect l="l" t="t" r="r" b="b"/>
              <a:pathLst>
                <a:path w="168275">
                  <a:moveTo>
                    <a:pt x="0" y="0"/>
                  </a:moveTo>
                  <a:lnTo>
                    <a:pt x="167917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418443" y="6350642"/>
              <a:ext cx="175260" cy="0"/>
            </a:xfrm>
            <a:custGeom>
              <a:avLst/>
              <a:gdLst/>
              <a:ahLst/>
              <a:cxnLst/>
              <a:rect l="l" t="t" r="r" b="b"/>
              <a:pathLst>
                <a:path w="175259">
                  <a:moveTo>
                    <a:pt x="0" y="0"/>
                  </a:moveTo>
                  <a:lnTo>
                    <a:pt x="174742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418443" y="6352544"/>
              <a:ext cx="180340" cy="0"/>
            </a:xfrm>
            <a:custGeom>
              <a:avLst/>
              <a:gdLst/>
              <a:ahLst/>
              <a:cxnLst/>
              <a:rect l="l" t="t" r="r" b="b"/>
              <a:pathLst>
                <a:path w="180340">
                  <a:moveTo>
                    <a:pt x="0" y="0"/>
                  </a:moveTo>
                  <a:lnTo>
                    <a:pt x="180104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418443" y="6354447"/>
              <a:ext cx="184785" cy="0"/>
            </a:xfrm>
            <a:custGeom>
              <a:avLst/>
              <a:gdLst/>
              <a:ahLst/>
              <a:cxnLst/>
              <a:rect l="l" t="t" r="r" b="b"/>
              <a:pathLst>
                <a:path w="184784">
                  <a:moveTo>
                    <a:pt x="0" y="0"/>
                  </a:moveTo>
                  <a:lnTo>
                    <a:pt x="18469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418443" y="6356349"/>
              <a:ext cx="188595" cy="0"/>
            </a:xfrm>
            <a:custGeom>
              <a:avLst/>
              <a:gdLst/>
              <a:ahLst/>
              <a:cxnLst/>
              <a:rect l="l" t="t" r="r" b="b"/>
              <a:pathLst>
                <a:path w="188595">
                  <a:moveTo>
                    <a:pt x="0" y="0"/>
                  </a:moveTo>
                  <a:lnTo>
                    <a:pt x="188555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418443" y="6358251"/>
              <a:ext cx="192405" cy="0"/>
            </a:xfrm>
            <a:custGeom>
              <a:avLst/>
              <a:gdLst/>
              <a:ahLst/>
              <a:cxnLst/>
              <a:rect l="l" t="t" r="r" b="b"/>
              <a:pathLst>
                <a:path w="192404">
                  <a:moveTo>
                    <a:pt x="0" y="0"/>
                  </a:moveTo>
                  <a:lnTo>
                    <a:pt x="192275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418443" y="6360153"/>
              <a:ext cx="195580" cy="0"/>
            </a:xfrm>
            <a:custGeom>
              <a:avLst/>
              <a:gdLst/>
              <a:ahLst/>
              <a:cxnLst/>
              <a:rect l="l" t="t" r="r" b="b"/>
              <a:pathLst>
                <a:path w="195579">
                  <a:moveTo>
                    <a:pt x="0" y="0"/>
                  </a:moveTo>
                  <a:lnTo>
                    <a:pt x="195343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418443" y="6362055"/>
              <a:ext cx="198755" cy="0"/>
            </a:xfrm>
            <a:custGeom>
              <a:avLst/>
              <a:gdLst/>
              <a:ahLst/>
              <a:cxnLst/>
              <a:rect l="l" t="t" r="r" b="b"/>
              <a:pathLst>
                <a:path w="198754">
                  <a:moveTo>
                    <a:pt x="0" y="0"/>
                  </a:moveTo>
                  <a:lnTo>
                    <a:pt x="198295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418443" y="6363957"/>
              <a:ext cx="200660" cy="0"/>
            </a:xfrm>
            <a:custGeom>
              <a:avLst/>
              <a:gdLst/>
              <a:ahLst/>
              <a:cxnLst/>
              <a:rect l="l" t="t" r="r" b="b"/>
              <a:pathLst>
                <a:path w="200659">
                  <a:moveTo>
                    <a:pt x="0" y="0"/>
                  </a:moveTo>
                  <a:lnTo>
                    <a:pt x="200662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418443" y="6365859"/>
              <a:ext cx="203835" cy="0"/>
            </a:xfrm>
            <a:custGeom>
              <a:avLst/>
              <a:gdLst/>
              <a:ahLst/>
              <a:cxnLst/>
              <a:rect l="l" t="t" r="r" b="b"/>
              <a:pathLst>
                <a:path w="203834">
                  <a:moveTo>
                    <a:pt x="0" y="0"/>
                  </a:moveTo>
                  <a:lnTo>
                    <a:pt x="203393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418443" y="6367762"/>
              <a:ext cx="205740" cy="0"/>
            </a:xfrm>
            <a:custGeom>
              <a:avLst/>
              <a:gdLst/>
              <a:ahLst/>
              <a:cxnLst/>
              <a:rect l="l" t="t" r="r" b="b"/>
              <a:pathLst>
                <a:path w="205740">
                  <a:moveTo>
                    <a:pt x="0" y="0"/>
                  </a:moveTo>
                  <a:lnTo>
                    <a:pt x="205138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418443" y="6369664"/>
              <a:ext cx="207645" cy="0"/>
            </a:xfrm>
            <a:custGeom>
              <a:avLst/>
              <a:gdLst/>
              <a:ahLst/>
              <a:cxnLst/>
              <a:rect l="l" t="t" r="r" b="b"/>
              <a:pathLst>
                <a:path w="207645">
                  <a:moveTo>
                    <a:pt x="0" y="0"/>
                  </a:moveTo>
                  <a:lnTo>
                    <a:pt x="207242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467683" y="6370298"/>
              <a:ext cx="0" cy="115570"/>
            </a:xfrm>
            <a:custGeom>
              <a:avLst/>
              <a:gdLst/>
              <a:ahLst/>
              <a:cxnLst/>
              <a:rect l="l" t="t" r="r" b="b"/>
              <a:pathLst>
                <a:path h="115570">
                  <a:moveTo>
                    <a:pt x="0" y="0"/>
                  </a:moveTo>
                  <a:lnTo>
                    <a:pt x="0" y="115398"/>
                  </a:lnTo>
                </a:path>
              </a:pathLst>
            </a:custGeom>
            <a:ln w="38842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448261" y="6486965"/>
              <a:ext cx="176530" cy="0"/>
            </a:xfrm>
            <a:custGeom>
              <a:avLst/>
              <a:gdLst/>
              <a:ahLst/>
              <a:cxnLst/>
              <a:rect l="l" t="t" r="r" b="b"/>
              <a:pathLst>
                <a:path w="176529">
                  <a:moveTo>
                    <a:pt x="0" y="0"/>
                  </a:moveTo>
                  <a:lnTo>
                    <a:pt x="176292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448261" y="6489501"/>
              <a:ext cx="174625" cy="0"/>
            </a:xfrm>
            <a:custGeom>
              <a:avLst/>
              <a:gdLst/>
              <a:ahLst/>
              <a:cxnLst/>
              <a:rect l="l" t="t" r="r" b="b"/>
              <a:pathLst>
                <a:path w="174625">
                  <a:moveTo>
                    <a:pt x="0" y="0"/>
                  </a:moveTo>
                  <a:lnTo>
                    <a:pt x="174437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448261" y="6491403"/>
              <a:ext cx="172720" cy="0"/>
            </a:xfrm>
            <a:custGeom>
              <a:avLst/>
              <a:gdLst/>
              <a:ahLst/>
              <a:cxnLst/>
              <a:rect l="l" t="t" r="r" b="b"/>
              <a:pathLst>
                <a:path w="172720">
                  <a:moveTo>
                    <a:pt x="0" y="0"/>
                  </a:moveTo>
                  <a:lnTo>
                    <a:pt x="172207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8448261" y="6493305"/>
              <a:ext cx="170180" cy="0"/>
            </a:xfrm>
            <a:custGeom>
              <a:avLst/>
              <a:gdLst/>
              <a:ahLst/>
              <a:cxnLst/>
              <a:rect l="l" t="t" r="r" b="b"/>
              <a:pathLst>
                <a:path w="170179">
                  <a:moveTo>
                    <a:pt x="0" y="0"/>
                  </a:moveTo>
                  <a:lnTo>
                    <a:pt x="16989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448261" y="6495208"/>
              <a:ext cx="167005" cy="0"/>
            </a:xfrm>
            <a:custGeom>
              <a:avLst/>
              <a:gdLst/>
              <a:ahLst/>
              <a:cxnLst/>
              <a:rect l="l" t="t" r="r" b="b"/>
              <a:pathLst>
                <a:path w="167004">
                  <a:moveTo>
                    <a:pt x="0" y="0"/>
                  </a:moveTo>
                  <a:lnTo>
                    <a:pt x="16699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448261" y="6497110"/>
              <a:ext cx="164465" cy="0"/>
            </a:xfrm>
            <a:custGeom>
              <a:avLst/>
              <a:gdLst/>
              <a:ahLst/>
              <a:cxnLst/>
              <a:rect l="l" t="t" r="r" b="b"/>
              <a:pathLst>
                <a:path w="164465">
                  <a:moveTo>
                    <a:pt x="0" y="0"/>
                  </a:moveTo>
                  <a:lnTo>
                    <a:pt x="163984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448261" y="6499012"/>
              <a:ext cx="161290" cy="0"/>
            </a:xfrm>
            <a:custGeom>
              <a:avLst/>
              <a:gdLst/>
              <a:ahLst/>
              <a:cxnLst/>
              <a:rect l="l" t="t" r="r" b="b"/>
              <a:pathLst>
                <a:path w="161290">
                  <a:moveTo>
                    <a:pt x="0" y="0"/>
                  </a:moveTo>
                  <a:lnTo>
                    <a:pt x="16086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448261" y="6500914"/>
              <a:ext cx="157480" cy="0"/>
            </a:xfrm>
            <a:custGeom>
              <a:avLst/>
              <a:gdLst/>
              <a:ahLst/>
              <a:cxnLst/>
              <a:rect l="l" t="t" r="r" b="b"/>
              <a:pathLst>
                <a:path w="157479">
                  <a:moveTo>
                    <a:pt x="0" y="0"/>
                  </a:moveTo>
                  <a:lnTo>
                    <a:pt x="15707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448261" y="6502817"/>
              <a:ext cx="153035" cy="0"/>
            </a:xfrm>
            <a:custGeom>
              <a:avLst/>
              <a:gdLst/>
              <a:ahLst/>
              <a:cxnLst/>
              <a:rect l="l" t="t" r="r" b="b"/>
              <a:pathLst>
                <a:path w="153034">
                  <a:moveTo>
                    <a:pt x="0" y="0"/>
                  </a:moveTo>
                  <a:lnTo>
                    <a:pt x="152578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448261" y="6504719"/>
              <a:ext cx="147955" cy="0"/>
            </a:xfrm>
            <a:custGeom>
              <a:avLst/>
              <a:gdLst/>
              <a:ahLst/>
              <a:cxnLst/>
              <a:rect l="l" t="t" r="r" b="b"/>
              <a:pathLst>
                <a:path w="147954">
                  <a:moveTo>
                    <a:pt x="0" y="0"/>
                  </a:moveTo>
                  <a:lnTo>
                    <a:pt x="14790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448261" y="6506621"/>
              <a:ext cx="142240" cy="0"/>
            </a:xfrm>
            <a:custGeom>
              <a:avLst/>
              <a:gdLst/>
              <a:ahLst/>
              <a:cxnLst/>
              <a:rect l="l" t="t" r="r" b="b"/>
              <a:pathLst>
                <a:path w="142240">
                  <a:moveTo>
                    <a:pt x="0" y="0"/>
                  </a:moveTo>
                  <a:lnTo>
                    <a:pt x="141833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448261" y="6508523"/>
              <a:ext cx="135255" cy="0"/>
            </a:xfrm>
            <a:custGeom>
              <a:avLst/>
              <a:gdLst/>
              <a:ahLst/>
              <a:cxnLst/>
              <a:rect l="l" t="t" r="r" b="b"/>
              <a:pathLst>
                <a:path w="135254">
                  <a:moveTo>
                    <a:pt x="0" y="0"/>
                  </a:moveTo>
                  <a:lnTo>
                    <a:pt x="134881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8448261" y="6511059"/>
              <a:ext cx="125095" cy="0"/>
            </a:xfrm>
            <a:custGeom>
              <a:avLst/>
              <a:gdLst/>
              <a:ahLst/>
              <a:cxnLst/>
              <a:rect l="l" t="t" r="r" b="b"/>
              <a:pathLst>
                <a:path w="125095">
                  <a:moveTo>
                    <a:pt x="0" y="0"/>
                  </a:moveTo>
                  <a:lnTo>
                    <a:pt x="124765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448261" y="6512961"/>
              <a:ext cx="109855" cy="0"/>
            </a:xfrm>
            <a:custGeom>
              <a:avLst/>
              <a:gdLst/>
              <a:ahLst/>
              <a:cxnLst/>
              <a:rect l="l" t="t" r="r" b="b"/>
              <a:pathLst>
                <a:path w="109854">
                  <a:moveTo>
                    <a:pt x="0" y="0"/>
                  </a:moveTo>
                  <a:lnTo>
                    <a:pt x="109509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467683" y="6513595"/>
              <a:ext cx="0" cy="87630"/>
            </a:xfrm>
            <a:custGeom>
              <a:avLst/>
              <a:gdLst/>
              <a:ahLst/>
              <a:cxnLst/>
              <a:rect l="l" t="t" r="r" b="b"/>
              <a:pathLst>
                <a:path h="87629">
                  <a:moveTo>
                    <a:pt x="0" y="0"/>
                  </a:moveTo>
                  <a:lnTo>
                    <a:pt x="0" y="87500"/>
                  </a:lnTo>
                </a:path>
              </a:pathLst>
            </a:custGeom>
            <a:ln w="38842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8556348" y="6371884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4">
                  <a:moveTo>
                    <a:pt x="0" y="0"/>
                  </a:moveTo>
                  <a:lnTo>
                    <a:pt x="7121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8566863" y="6373840"/>
              <a:ext cx="62865" cy="0"/>
            </a:xfrm>
            <a:custGeom>
              <a:avLst/>
              <a:gdLst/>
              <a:ahLst/>
              <a:cxnLst/>
              <a:rect l="l" t="t" r="r" b="b"/>
              <a:pathLst>
                <a:path w="62865">
                  <a:moveTo>
                    <a:pt x="0" y="0"/>
                  </a:moveTo>
                  <a:lnTo>
                    <a:pt x="62632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8573234" y="6375796"/>
              <a:ext cx="57785" cy="0"/>
            </a:xfrm>
            <a:custGeom>
              <a:avLst/>
              <a:gdLst/>
              <a:ahLst/>
              <a:cxnLst/>
              <a:rect l="l" t="t" r="r" b="b"/>
              <a:pathLst>
                <a:path w="57784">
                  <a:moveTo>
                    <a:pt x="0" y="0"/>
                  </a:moveTo>
                  <a:lnTo>
                    <a:pt x="5773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8578139" y="6377752"/>
              <a:ext cx="53975" cy="0"/>
            </a:xfrm>
            <a:custGeom>
              <a:avLst/>
              <a:gdLst/>
              <a:ahLst/>
              <a:cxnLst/>
              <a:rect l="l" t="t" r="r" b="b"/>
              <a:pathLst>
                <a:path w="53975">
                  <a:moveTo>
                    <a:pt x="0" y="0"/>
                  </a:moveTo>
                  <a:lnTo>
                    <a:pt x="5389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581735" y="6379708"/>
              <a:ext cx="52069" cy="0"/>
            </a:xfrm>
            <a:custGeom>
              <a:avLst/>
              <a:gdLst/>
              <a:ahLst/>
              <a:cxnLst/>
              <a:rect l="l" t="t" r="r" b="b"/>
              <a:pathLst>
                <a:path w="52070">
                  <a:moveTo>
                    <a:pt x="0" y="0"/>
                  </a:moveTo>
                  <a:lnTo>
                    <a:pt x="5166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584653" y="6381664"/>
              <a:ext cx="50165" cy="0"/>
            </a:xfrm>
            <a:custGeom>
              <a:avLst/>
              <a:gdLst/>
              <a:ahLst/>
              <a:cxnLst/>
              <a:rect l="l" t="t" r="r" b="b"/>
              <a:pathLst>
                <a:path w="50165">
                  <a:moveTo>
                    <a:pt x="0" y="0"/>
                  </a:moveTo>
                  <a:lnTo>
                    <a:pt x="5003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8587407" y="6383620"/>
              <a:ext cx="48260" cy="0"/>
            </a:xfrm>
            <a:custGeom>
              <a:avLst/>
              <a:gdLst/>
              <a:ahLst/>
              <a:cxnLst/>
              <a:rect l="l" t="t" r="r" b="b"/>
              <a:pathLst>
                <a:path w="48259">
                  <a:moveTo>
                    <a:pt x="0" y="0"/>
                  </a:moveTo>
                  <a:lnTo>
                    <a:pt x="48208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8589569" y="6385576"/>
              <a:ext cx="47625" cy="0"/>
            </a:xfrm>
            <a:custGeom>
              <a:avLst/>
              <a:gdLst/>
              <a:ahLst/>
              <a:cxnLst/>
              <a:rect l="l" t="t" r="r" b="b"/>
              <a:pathLst>
                <a:path w="47625">
                  <a:moveTo>
                    <a:pt x="0" y="0"/>
                  </a:moveTo>
                  <a:lnTo>
                    <a:pt x="4722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8591207" y="6387532"/>
              <a:ext cx="46990" cy="0"/>
            </a:xfrm>
            <a:custGeom>
              <a:avLst/>
              <a:gdLst/>
              <a:ahLst/>
              <a:cxnLst/>
              <a:rect l="l" t="t" r="r" b="b"/>
              <a:pathLst>
                <a:path w="46990">
                  <a:moveTo>
                    <a:pt x="0" y="0"/>
                  </a:moveTo>
                  <a:lnTo>
                    <a:pt x="4641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8593135" y="6389488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20">
                  <a:moveTo>
                    <a:pt x="0" y="0"/>
                  </a:moveTo>
                  <a:lnTo>
                    <a:pt x="45282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8594577" y="6391443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>
                  <a:moveTo>
                    <a:pt x="0" y="0"/>
                  </a:moveTo>
                  <a:lnTo>
                    <a:pt x="44834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8595600" y="6393400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>
                  <a:moveTo>
                    <a:pt x="0" y="0"/>
                  </a:moveTo>
                  <a:lnTo>
                    <a:pt x="4451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8596879" y="6395356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388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8597775" y="6397311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5">
                  <a:moveTo>
                    <a:pt x="0" y="0"/>
                  </a:moveTo>
                  <a:lnTo>
                    <a:pt x="43603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8598615" y="6399267"/>
              <a:ext cx="43180" cy="0"/>
            </a:xfrm>
            <a:custGeom>
              <a:avLst/>
              <a:gdLst/>
              <a:ahLst/>
              <a:cxnLst/>
              <a:rect l="l" t="t" r="r" b="b"/>
              <a:pathLst>
                <a:path w="43179">
                  <a:moveTo>
                    <a:pt x="0" y="0"/>
                  </a:moveTo>
                  <a:lnTo>
                    <a:pt x="43148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8599645" y="6401223"/>
              <a:ext cx="43180" cy="0"/>
            </a:xfrm>
            <a:custGeom>
              <a:avLst/>
              <a:gdLst/>
              <a:ahLst/>
              <a:cxnLst/>
              <a:rect l="l" t="t" r="r" b="b"/>
              <a:pathLst>
                <a:path w="43179">
                  <a:moveTo>
                    <a:pt x="0" y="0"/>
                  </a:moveTo>
                  <a:lnTo>
                    <a:pt x="42659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8600349" y="6403179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5">
                  <a:moveTo>
                    <a:pt x="0" y="0"/>
                  </a:moveTo>
                  <a:lnTo>
                    <a:pt x="42452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8600784" y="6405135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5">
                  <a:moveTo>
                    <a:pt x="0" y="0"/>
                  </a:moveTo>
                  <a:lnTo>
                    <a:pt x="42469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8601386" y="6407091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5">
                  <a:moveTo>
                    <a:pt x="0" y="0"/>
                  </a:moveTo>
                  <a:lnTo>
                    <a:pt x="42144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8601925" y="6409047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5">
                  <a:moveTo>
                    <a:pt x="0" y="0"/>
                  </a:moveTo>
                  <a:lnTo>
                    <a:pt x="41981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8602248" y="6411003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883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8602680" y="6412959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751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8602930" y="6414915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674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8603150" y="6416871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673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8603425" y="6418827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52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8603569" y="6420783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474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8603681" y="6422738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469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8603763" y="6424695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433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8603812" y="6426651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40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8603824" y="6428606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39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8603791" y="6430562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418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8603725" y="6432518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42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8603626" y="6434474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458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8603420" y="6436430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577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8603243" y="6438386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644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8603035" y="6440342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648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8602796" y="6442298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723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8602382" y="6444254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09">
                  <a:moveTo>
                    <a:pt x="0" y="0"/>
                  </a:moveTo>
                  <a:lnTo>
                    <a:pt x="41854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8602069" y="6446210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5">
                  <a:moveTo>
                    <a:pt x="0" y="0"/>
                  </a:moveTo>
                  <a:lnTo>
                    <a:pt x="41952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8601546" y="6448166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5">
                  <a:moveTo>
                    <a:pt x="0" y="0"/>
                  </a:moveTo>
                  <a:lnTo>
                    <a:pt x="42114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8600957" y="6450122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5">
                  <a:moveTo>
                    <a:pt x="0" y="0"/>
                  </a:moveTo>
                  <a:lnTo>
                    <a:pt x="4243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8600531" y="6452078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5">
                  <a:moveTo>
                    <a:pt x="0" y="0"/>
                  </a:moveTo>
                  <a:lnTo>
                    <a:pt x="4242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8599840" y="6454033"/>
              <a:ext cx="43180" cy="0"/>
            </a:xfrm>
            <a:custGeom>
              <a:avLst/>
              <a:gdLst/>
              <a:ahLst/>
              <a:cxnLst/>
              <a:rect l="l" t="t" r="r" b="b"/>
              <a:pathLst>
                <a:path w="43179">
                  <a:moveTo>
                    <a:pt x="0" y="0"/>
                  </a:moveTo>
                  <a:lnTo>
                    <a:pt x="42635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8599088" y="6455990"/>
              <a:ext cx="43180" cy="0"/>
            </a:xfrm>
            <a:custGeom>
              <a:avLst/>
              <a:gdLst/>
              <a:ahLst/>
              <a:cxnLst/>
              <a:rect l="l" t="t" r="r" b="b"/>
              <a:pathLst>
                <a:path w="43179">
                  <a:moveTo>
                    <a:pt x="0" y="0"/>
                  </a:moveTo>
                  <a:lnTo>
                    <a:pt x="43041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8597993" y="6457946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5">
                  <a:moveTo>
                    <a:pt x="0" y="0"/>
                  </a:moveTo>
                  <a:lnTo>
                    <a:pt x="4358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8597106" y="6459901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3869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8596162" y="6461857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17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8594821" y="6463813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>
                  <a:moveTo>
                    <a:pt x="0" y="0"/>
                  </a:moveTo>
                  <a:lnTo>
                    <a:pt x="44829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8593384" y="6465769"/>
              <a:ext cx="45720" cy="0"/>
            </a:xfrm>
            <a:custGeom>
              <a:avLst/>
              <a:gdLst/>
              <a:ahLst/>
              <a:cxnLst/>
              <a:rect l="l" t="t" r="r" b="b"/>
              <a:pathLst>
                <a:path w="45720">
                  <a:moveTo>
                    <a:pt x="0" y="0"/>
                  </a:moveTo>
                  <a:lnTo>
                    <a:pt x="45539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8591858" y="6467725"/>
              <a:ext cx="46355" cy="0"/>
            </a:xfrm>
            <a:custGeom>
              <a:avLst/>
              <a:gdLst/>
              <a:ahLst/>
              <a:cxnLst/>
              <a:rect l="l" t="t" r="r" b="b"/>
              <a:pathLst>
                <a:path w="46354">
                  <a:moveTo>
                    <a:pt x="0" y="0"/>
                  </a:moveTo>
                  <a:lnTo>
                    <a:pt x="46298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8590245" y="6469681"/>
              <a:ext cx="46990" cy="0"/>
            </a:xfrm>
            <a:custGeom>
              <a:avLst/>
              <a:gdLst/>
              <a:ahLst/>
              <a:cxnLst/>
              <a:rect l="l" t="t" r="r" b="b"/>
              <a:pathLst>
                <a:path w="46990">
                  <a:moveTo>
                    <a:pt x="0" y="0"/>
                  </a:moveTo>
                  <a:lnTo>
                    <a:pt x="46826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8588110" y="6471637"/>
              <a:ext cx="48260" cy="0"/>
            </a:xfrm>
            <a:custGeom>
              <a:avLst/>
              <a:gdLst/>
              <a:ahLst/>
              <a:cxnLst/>
              <a:rect l="l" t="t" r="r" b="b"/>
              <a:pathLst>
                <a:path w="48259">
                  <a:moveTo>
                    <a:pt x="0" y="0"/>
                  </a:moveTo>
                  <a:lnTo>
                    <a:pt x="4810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8585385" y="6473593"/>
              <a:ext cx="50165" cy="0"/>
            </a:xfrm>
            <a:custGeom>
              <a:avLst/>
              <a:gdLst/>
              <a:ahLst/>
              <a:cxnLst/>
              <a:rect l="l" t="t" r="r" b="b"/>
              <a:pathLst>
                <a:path w="50165">
                  <a:moveTo>
                    <a:pt x="0" y="0"/>
                  </a:moveTo>
                  <a:lnTo>
                    <a:pt x="49617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8582490" y="6475549"/>
              <a:ext cx="52069" cy="0"/>
            </a:xfrm>
            <a:custGeom>
              <a:avLst/>
              <a:gdLst/>
              <a:ahLst/>
              <a:cxnLst/>
              <a:rect l="l" t="t" r="r" b="b"/>
              <a:pathLst>
                <a:path w="52070">
                  <a:moveTo>
                    <a:pt x="0" y="0"/>
                  </a:moveTo>
                  <a:lnTo>
                    <a:pt x="51560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8579438" y="6477505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40">
                  <a:moveTo>
                    <a:pt x="0" y="0"/>
                  </a:moveTo>
                  <a:lnTo>
                    <a:pt x="53285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8575141" y="6479461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5">
                  <a:moveTo>
                    <a:pt x="0" y="0"/>
                  </a:moveTo>
                  <a:lnTo>
                    <a:pt x="56187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8569443" y="6481417"/>
              <a:ext cx="60960" cy="0"/>
            </a:xfrm>
            <a:custGeom>
              <a:avLst/>
              <a:gdLst/>
              <a:ahLst/>
              <a:cxnLst/>
              <a:rect l="l" t="t" r="r" b="b"/>
              <a:pathLst>
                <a:path w="60959">
                  <a:moveTo>
                    <a:pt x="0" y="0"/>
                  </a:moveTo>
                  <a:lnTo>
                    <a:pt x="60427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8561568" y="6483373"/>
              <a:ext cx="67310" cy="0"/>
            </a:xfrm>
            <a:custGeom>
              <a:avLst/>
              <a:gdLst/>
              <a:ahLst/>
              <a:cxnLst/>
              <a:rect l="l" t="t" r="r" b="b"/>
              <a:pathLst>
                <a:path w="67309">
                  <a:moveTo>
                    <a:pt x="0" y="0"/>
                  </a:moveTo>
                  <a:lnTo>
                    <a:pt x="66779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8545326" y="6485329"/>
              <a:ext cx="81915" cy="0"/>
            </a:xfrm>
            <a:custGeom>
              <a:avLst/>
              <a:gdLst/>
              <a:ahLst/>
              <a:cxnLst/>
              <a:rect l="l" t="t" r="r" b="b"/>
              <a:pathLst>
                <a:path w="81915">
                  <a:moveTo>
                    <a:pt x="0" y="0"/>
                  </a:moveTo>
                  <a:lnTo>
                    <a:pt x="81437" y="0"/>
                  </a:lnTo>
                </a:path>
              </a:pathLst>
            </a:custGeom>
            <a:ln w="3175">
              <a:solidFill>
                <a:srgbClr val="0053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8643847" y="6342936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20" h="20320">
                  <a:moveTo>
                    <a:pt x="15497" y="19950"/>
                  </a:moveTo>
                  <a:lnTo>
                    <a:pt x="4512" y="19950"/>
                  </a:lnTo>
                  <a:lnTo>
                    <a:pt x="0" y="15451"/>
                  </a:lnTo>
                  <a:lnTo>
                    <a:pt x="0" y="4498"/>
                  </a:lnTo>
                  <a:lnTo>
                    <a:pt x="4512" y="0"/>
                  </a:lnTo>
                  <a:lnTo>
                    <a:pt x="15497" y="0"/>
                  </a:lnTo>
                  <a:lnTo>
                    <a:pt x="17263" y="1760"/>
                  </a:lnTo>
                  <a:lnTo>
                    <a:pt x="5296" y="1760"/>
                  </a:lnTo>
                  <a:lnTo>
                    <a:pt x="1961" y="5281"/>
                  </a:lnTo>
                  <a:lnTo>
                    <a:pt x="1961" y="14669"/>
                  </a:lnTo>
                  <a:lnTo>
                    <a:pt x="5296" y="18190"/>
                  </a:lnTo>
                  <a:lnTo>
                    <a:pt x="17263" y="18190"/>
                  </a:lnTo>
                  <a:lnTo>
                    <a:pt x="15497" y="19950"/>
                  </a:lnTo>
                  <a:close/>
                </a:path>
                <a:path w="20320" h="20320">
                  <a:moveTo>
                    <a:pt x="17263" y="18190"/>
                  </a:moveTo>
                  <a:lnTo>
                    <a:pt x="14713" y="18190"/>
                  </a:lnTo>
                  <a:lnTo>
                    <a:pt x="17851" y="14669"/>
                  </a:lnTo>
                  <a:lnTo>
                    <a:pt x="17851" y="5281"/>
                  </a:lnTo>
                  <a:lnTo>
                    <a:pt x="14713" y="1760"/>
                  </a:lnTo>
                  <a:lnTo>
                    <a:pt x="17263" y="1760"/>
                  </a:lnTo>
                  <a:lnTo>
                    <a:pt x="20009" y="4498"/>
                  </a:lnTo>
                  <a:lnTo>
                    <a:pt x="20009" y="15451"/>
                  </a:lnTo>
                  <a:lnTo>
                    <a:pt x="17263" y="18190"/>
                  </a:lnTo>
                  <a:close/>
                </a:path>
                <a:path w="20320" h="20320">
                  <a:moveTo>
                    <a:pt x="7846" y="15843"/>
                  </a:moveTo>
                  <a:lnTo>
                    <a:pt x="6081" y="15843"/>
                  </a:lnTo>
                  <a:lnTo>
                    <a:pt x="6081" y="4303"/>
                  </a:lnTo>
                  <a:lnTo>
                    <a:pt x="13339" y="4303"/>
                  </a:lnTo>
                  <a:lnTo>
                    <a:pt x="14516" y="5281"/>
                  </a:lnTo>
                  <a:lnTo>
                    <a:pt x="14516" y="5672"/>
                  </a:lnTo>
                  <a:lnTo>
                    <a:pt x="11770" y="5672"/>
                  </a:lnTo>
                  <a:lnTo>
                    <a:pt x="10201" y="5867"/>
                  </a:lnTo>
                  <a:lnTo>
                    <a:pt x="7846" y="5867"/>
                  </a:lnTo>
                  <a:lnTo>
                    <a:pt x="7846" y="9388"/>
                  </a:lnTo>
                  <a:lnTo>
                    <a:pt x="14516" y="9388"/>
                  </a:lnTo>
                  <a:lnTo>
                    <a:pt x="14516" y="9779"/>
                  </a:lnTo>
                  <a:lnTo>
                    <a:pt x="13536" y="10562"/>
                  </a:lnTo>
                  <a:lnTo>
                    <a:pt x="11574" y="10757"/>
                  </a:lnTo>
                  <a:lnTo>
                    <a:pt x="7846" y="10757"/>
                  </a:lnTo>
                  <a:lnTo>
                    <a:pt x="7846" y="15843"/>
                  </a:lnTo>
                  <a:close/>
                </a:path>
                <a:path w="20320" h="20320">
                  <a:moveTo>
                    <a:pt x="14516" y="9388"/>
                  </a:moveTo>
                  <a:lnTo>
                    <a:pt x="11574" y="9388"/>
                  </a:lnTo>
                  <a:lnTo>
                    <a:pt x="12947" y="9192"/>
                  </a:lnTo>
                  <a:lnTo>
                    <a:pt x="12947" y="6063"/>
                  </a:lnTo>
                  <a:lnTo>
                    <a:pt x="11770" y="5672"/>
                  </a:lnTo>
                  <a:lnTo>
                    <a:pt x="14516" y="5672"/>
                  </a:lnTo>
                  <a:lnTo>
                    <a:pt x="14516" y="9388"/>
                  </a:lnTo>
                  <a:close/>
                </a:path>
                <a:path w="20320" h="20320">
                  <a:moveTo>
                    <a:pt x="14909" y="15843"/>
                  </a:moveTo>
                  <a:lnTo>
                    <a:pt x="12947" y="15843"/>
                  </a:lnTo>
                  <a:lnTo>
                    <a:pt x="9808" y="10757"/>
                  </a:lnTo>
                  <a:lnTo>
                    <a:pt x="11574" y="10757"/>
                  </a:lnTo>
                  <a:lnTo>
                    <a:pt x="14909" y="15843"/>
                  </a:lnTo>
                  <a:close/>
                </a:path>
              </a:pathLst>
            </a:custGeom>
            <a:solidFill>
              <a:srgbClr val="0053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4" name="Group 103"/>
          <p:cNvGrpSpPr/>
          <p:nvPr/>
        </p:nvGrpSpPr>
        <p:grpSpPr>
          <a:xfrm rot="1323749">
            <a:off x="5080889" y="3253806"/>
            <a:ext cx="3573767" cy="2650235"/>
            <a:chOff x="4965191" y="3590544"/>
            <a:chExt cx="3573767" cy="2650235"/>
          </a:xfrm>
        </p:grpSpPr>
        <p:sp>
          <p:nvSpPr>
            <p:cNvPr id="98" name="object 98"/>
            <p:cNvSpPr/>
            <p:nvPr/>
          </p:nvSpPr>
          <p:spPr>
            <a:xfrm>
              <a:off x="4965191" y="3590544"/>
              <a:ext cx="3573767" cy="265023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5029200" y="3654552"/>
              <a:ext cx="3390900" cy="246735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5010150" y="3635502"/>
              <a:ext cx="3429000" cy="2505710"/>
            </a:xfrm>
            <a:custGeom>
              <a:avLst/>
              <a:gdLst/>
              <a:ahLst/>
              <a:cxnLst/>
              <a:rect l="l" t="t" r="r" b="b"/>
              <a:pathLst>
                <a:path w="3429000" h="2505710">
                  <a:moveTo>
                    <a:pt x="0" y="0"/>
                  </a:moveTo>
                  <a:lnTo>
                    <a:pt x="3429000" y="0"/>
                  </a:lnTo>
                  <a:lnTo>
                    <a:pt x="3429000" y="2505456"/>
                  </a:lnTo>
                  <a:lnTo>
                    <a:pt x="0" y="2505456"/>
                  </a:lnTo>
                  <a:lnTo>
                    <a:pt x="0" y="0"/>
                  </a:lnTo>
                  <a:close/>
                </a:path>
              </a:pathLst>
            </a:custGeom>
            <a:ln w="380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316178"/>
              </p:ext>
            </p:extLst>
          </p:nvPr>
        </p:nvGraphicFramePr>
        <p:xfrm>
          <a:off x="372548" y="1600200"/>
          <a:ext cx="8235511" cy="3962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35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0">
                <a:tc>
                  <a:txBody>
                    <a:bodyPr/>
                    <a:lstStyle/>
                    <a:p>
                      <a:pPr marL="640080" indent="-34290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endParaRPr lang="en-US" sz="900" spc="-5" dirty="0">
                        <a:solidFill>
                          <a:srgbClr val="002776"/>
                        </a:solidFill>
                        <a:latin typeface="Calibri"/>
                        <a:cs typeface="Calibri"/>
                      </a:endParaRPr>
                    </a:p>
                    <a:p>
                      <a:pPr marL="640080" indent="-3429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endParaRPr lang="en-US" sz="900" spc="-5" dirty="0">
                        <a:solidFill>
                          <a:srgbClr val="002776"/>
                        </a:solidFill>
                        <a:latin typeface="Calibri"/>
                        <a:cs typeface="Calibri"/>
                      </a:endParaRPr>
                    </a:p>
                    <a:p>
                      <a:pPr marL="640080" indent="-3429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32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Answering </a:t>
                      </a:r>
                      <a:r>
                        <a:rPr sz="32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all parts </a:t>
                      </a:r>
                      <a:r>
                        <a:rPr sz="3200" b="1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</a:t>
                      </a:r>
                      <a:r>
                        <a:rPr sz="32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3200" b="1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prompt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with sufficient evidence and</a:t>
                      </a:r>
                      <a:r>
                        <a:rPr sz="3200" spc="12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explanation.</a:t>
                      </a:r>
                      <a:endParaRPr sz="3200" dirty="0">
                        <a:latin typeface="Calibri"/>
                        <a:cs typeface="Calibri"/>
                      </a:endParaRPr>
                    </a:p>
                    <a:p>
                      <a:pPr marL="640080" marR="105410" indent="-3429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Engaging </a:t>
                      </a:r>
                      <a:r>
                        <a:rPr sz="32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complex prose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(diction &amp; </a:t>
                      </a:r>
                      <a:r>
                        <a:rPr sz="32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syntax)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– often </a:t>
                      </a:r>
                      <a:r>
                        <a:rPr sz="32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representative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of earlier </a:t>
                      </a:r>
                      <a:r>
                        <a:rPr sz="32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works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(i.e., </a:t>
                      </a:r>
                      <a:r>
                        <a:rPr sz="32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pre-20th  </a:t>
                      </a:r>
                      <a:r>
                        <a:rPr sz="32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century).</a:t>
                      </a:r>
                      <a:endParaRPr lang="en-US" sz="3200" spc="-5" dirty="0">
                        <a:solidFill>
                          <a:srgbClr val="002776"/>
                        </a:solidFill>
                        <a:latin typeface="Calibri"/>
                        <a:cs typeface="Calibri"/>
                      </a:endParaRPr>
                    </a:p>
                    <a:p>
                      <a:pPr marL="640080" marR="105410" indent="-34290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BE3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5940" y="743803"/>
            <a:ext cx="807211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529B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3600" kern="0" dirty="0">
                <a:latin typeface="Cambria" panose="02040503050406030204" pitchFamily="18" charset="0"/>
              </a:rPr>
              <a:t>PROSE (2)</a:t>
            </a:r>
          </a:p>
        </p:txBody>
      </p:sp>
    </p:spTree>
    <p:extLst>
      <p:ext uri="{BB962C8B-B14F-4D97-AF65-F5344CB8AC3E}">
        <p14:creationId xmlns:p14="http://schemas.microsoft.com/office/powerpoint/2010/main" val="16537903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896855"/>
              </p:ext>
            </p:extLst>
          </p:nvPr>
        </p:nvGraphicFramePr>
        <p:xfrm>
          <a:off x="372548" y="1577375"/>
          <a:ext cx="8398904" cy="4290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98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0025">
                <a:tc>
                  <a:txBody>
                    <a:bodyPr/>
                    <a:lstStyle/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endParaRPr lang="en-US" sz="900" spc="-5" dirty="0">
                        <a:solidFill>
                          <a:srgbClr val="002776"/>
                        </a:solidFill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Linking </a:t>
                      </a:r>
                      <a:r>
                        <a:rPr sz="28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specific </a:t>
                      </a:r>
                      <a:r>
                        <a:rPr sz="28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details 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from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</a:t>
                      </a:r>
                      <a:r>
                        <a:rPr sz="28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text 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to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 meaning of the 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work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as a whole and not 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just</a:t>
                      </a:r>
                      <a:r>
                        <a:rPr sz="2800" spc="24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listing</a:t>
                      </a:r>
                      <a:r>
                        <a:rPr lang="en-US"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them.</a:t>
                      </a:r>
                      <a:endParaRPr sz="2800" dirty="0"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Making </a:t>
                      </a:r>
                      <a:r>
                        <a:rPr sz="28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generalized </a:t>
                      </a:r>
                      <a:r>
                        <a:rPr sz="28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and </a:t>
                      </a:r>
                      <a:r>
                        <a:rPr sz="28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oversimplified </a:t>
                      </a:r>
                      <a:r>
                        <a:rPr sz="2800" b="1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statements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about </a:t>
                      </a:r>
                      <a:r>
                        <a:rPr sz="28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characters </a:t>
                      </a:r>
                      <a:r>
                        <a:rPr sz="2800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or</a:t>
                      </a:r>
                      <a:r>
                        <a:rPr sz="2800" spc="12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texts.</a:t>
                      </a:r>
                      <a:endParaRPr sz="2800" dirty="0">
                        <a:latin typeface="Calibri"/>
                        <a:cs typeface="Calibri"/>
                      </a:endParaRPr>
                    </a:p>
                    <a:p>
                      <a:pPr marL="640080" indent="-34353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Font typeface="Arial"/>
                        <a:buChar char="•"/>
                        <a:tabLst>
                          <a:tab pos="384810" algn="l"/>
                        </a:tabLst>
                      </a:pPr>
                      <a:r>
                        <a:rPr sz="2800" spc="-4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Texts </a:t>
                      </a:r>
                      <a:r>
                        <a:rPr sz="2800" spc="-1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from different </a:t>
                      </a:r>
                      <a:r>
                        <a:rPr sz="2800" b="1" spc="-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periods and</a:t>
                      </a:r>
                      <a:r>
                        <a:rPr sz="2800" b="1" spc="95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800" b="1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genres</a:t>
                      </a:r>
                      <a:r>
                        <a:rPr sz="2800" spc="-10" dirty="0">
                          <a:solidFill>
                            <a:srgbClr val="002776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2800" dirty="0">
                        <a:latin typeface="Calibri"/>
                        <a:cs typeface="Calibri"/>
                      </a:endParaRPr>
                    </a:p>
                    <a:p>
                      <a:pPr marL="640080" marR="209550" algn="ctr">
                        <a:lnSpc>
                          <a:spcPts val="635"/>
                        </a:lnSpc>
                      </a:pPr>
                      <a:r>
                        <a:rPr sz="800" dirty="0">
                          <a:solidFill>
                            <a:srgbClr val="7E8B7A"/>
                          </a:solidFill>
                          <a:latin typeface="Calibri"/>
                          <a:cs typeface="Calibri"/>
                        </a:rPr>
                        <a:t>13</a:t>
                      </a:r>
                      <a:endParaRPr sz="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1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5940" y="667603"/>
            <a:ext cx="807211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529B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3600" kern="0" dirty="0">
                <a:latin typeface="Cambria" panose="02040503050406030204" pitchFamily="18" charset="0"/>
              </a:rPr>
              <a:t>OPEN</a:t>
            </a:r>
          </a:p>
        </p:txBody>
      </p:sp>
    </p:spTree>
    <p:extLst>
      <p:ext uri="{BB962C8B-B14F-4D97-AF65-F5344CB8AC3E}">
        <p14:creationId xmlns:p14="http://schemas.microsoft.com/office/powerpoint/2010/main" val="1172252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>
            <a:spLocks noGrp="1"/>
          </p:cNvSpPr>
          <p:nvPr>
            <p:ph type="title"/>
          </p:nvPr>
        </p:nvSpPr>
        <p:spPr>
          <a:xfrm>
            <a:off x="574040" y="914400"/>
            <a:ext cx="7406640" cy="620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/>
              <a:t>Chief Reader Report (Student Performance </a:t>
            </a:r>
            <a:r>
              <a:rPr spc="5" dirty="0"/>
              <a:t>Q&amp;A) </a:t>
            </a:r>
            <a:r>
              <a:rPr dirty="0"/>
              <a:t>Focuses</a:t>
            </a:r>
            <a:r>
              <a:rPr spc="-185" dirty="0"/>
              <a:t> </a:t>
            </a:r>
            <a:r>
              <a:rPr dirty="0"/>
              <a:t>on  General Questions </a:t>
            </a:r>
            <a:r>
              <a:rPr spc="-5" dirty="0"/>
              <a:t>about </a:t>
            </a:r>
            <a:r>
              <a:rPr dirty="0"/>
              <a:t>Essay</a:t>
            </a:r>
            <a:r>
              <a:rPr spc="-140" dirty="0"/>
              <a:t> </a:t>
            </a:r>
            <a:r>
              <a:rPr spc="-5" dirty="0"/>
              <a:t>Portion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577087" y="2000883"/>
            <a:ext cx="7858125" cy="3934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236220" indent="-342900">
              <a:lnSpc>
                <a:spcPct val="100000"/>
              </a:lnSpc>
              <a:tabLst>
                <a:tab pos="354965" algn="l"/>
              </a:tabLst>
            </a:pPr>
            <a:r>
              <a:rPr sz="2250" spc="-5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800" b="1" spc="-5" dirty="0">
                <a:solidFill>
                  <a:srgbClr val="00B050"/>
                </a:solidFill>
                <a:latin typeface="Arial"/>
                <a:cs typeface="Arial"/>
              </a:rPr>
              <a:t>Questions answered for </a:t>
            </a:r>
            <a:r>
              <a:rPr sz="2800" b="1" dirty="0">
                <a:solidFill>
                  <a:srgbClr val="00B050"/>
                </a:solidFill>
                <a:latin typeface="Arial"/>
                <a:cs typeface="Arial"/>
              </a:rPr>
              <a:t>each </a:t>
            </a:r>
            <a:r>
              <a:rPr sz="2800" b="1" spc="-10" dirty="0">
                <a:solidFill>
                  <a:srgbClr val="00B050"/>
                </a:solidFill>
                <a:latin typeface="Arial"/>
                <a:cs typeface="Arial"/>
              </a:rPr>
              <a:t>FRQ</a:t>
            </a:r>
            <a:r>
              <a:rPr sz="2800" b="1" spc="7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00B050"/>
                </a:solidFill>
                <a:latin typeface="Arial"/>
                <a:cs typeface="Arial"/>
              </a:rPr>
              <a:t>in</a:t>
            </a:r>
            <a:r>
              <a:rPr sz="2800" b="1" spc="-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00B050"/>
                </a:solidFill>
                <a:latin typeface="Arial"/>
                <a:cs typeface="Arial"/>
              </a:rPr>
              <a:t>the  Chief Reader Report (Student Performance  </a:t>
            </a:r>
            <a:r>
              <a:rPr sz="2800" b="1" spc="-10" dirty="0">
                <a:solidFill>
                  <a:srgbClr val="00B050"/>
                </a:solidFill>
                <a:latin typeface="Arial"/>
                <a:cs typeface="Arial"/>
              </a:rPr>
              <a:t>Q&amp;A)</a:t>
            </a:r>
            <a:endParaRPr sz="2800" dirty="0">
              <a:latin typeface="Arial"/>
              <a:cs typeface="Arial"/>
            </a:endParaRPr>
          </a:p>
          <a:p>
            <a:pPr marL="641985" indent="-234950">
              <a:lnSpc>
                <a:spcPct val="100000"/>
              </a:lnSpc>
              <a:spcBef>
                <a:spcPts val="1015"/>
              </a:spcBef>
              <a:buChar char="-"/>
              <a:tabLst>
                <a:tab pos="642620" algn="l"/>
              </a:tabLst>
            </a:pP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What was the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intent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this</a:t>
            </a:r>
            <a:r>
              <a:rPr sz="2000" spc="-12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question?</a:t>
            </a:r>
            <a:endParaRPr sz="2000" dirty="0">
              <a:latin typeface="Arial"/>
              <a:cs typeface="Arial"/>
            </a:endParaRPr>
          </a:p>
          <a:p>
            <a:pPr marL="641985" indent="-234950">
              <a:lnSpc>
                <a:spcPct val="100000"/>
              </a:lnSpc>
              <a:spcBef>
                <a:spcPts val="1005"/>
              </a:spcBef>
              <a:buChar char="-"/>
              <a:tabLst>
                <a:tab pos="642620" algn="l"/>
              </a:tabLst>
            </a:pP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How well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did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students perform on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this</a:t>
            </a:r>
            <a:r>
              <a:rPr sz="2000" spc="-15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question?</a:t>
            </a:r>
            <a:endParaRPr sz="2000" dirty="0">
              <a:latin typeface="Arial"/>
              <a:cs typeface="Arial"/>
            </a:endParaRPr>
          </a:p>
          <a:p>
            <a:pPr marL="641985" indent="-234950">
              <a:lnSpc>
                <a:spcPct val="100000"/>
              </a:lnSpc>
              <a:spcBef>
                <a:spcPts val="994"/>
              </a:spcBef>
              <a:buChar char="-"/>
              <a:tabLst>
                <a:tab pos="642620" algn="l"/>
              </a:tabLst>
            </a:pP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What were common student errors or</a:t>
            </a:r>
            <a:r>
              <a:rPr sz="2000" spc="-22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omissions?</a:t>
            </a:r>
            <a:endParaRPr sz="2000" dirty="0">
              <a:latin typeface="Arial"/>
              <a:cs typeface="Arial"/>
            </a:endParaRPr>
          </a:p>
          <a:p>
            <a:pPr marL="641985" marR="5080" indent="-234950">
              <a:lnSpc>
                <a:spcPct val="100000"/>
              </a:lnSpc>
              <a:spcBef>
                <a:spcPts val="994"/>
              </a:spcBef>
              <a:buChar char="-"/>
              <a:tabLst>
                <a:tab pos="642620" algn="l"/>
              </a:tabLst>
            </a:pP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Based on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your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experience of student responses at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AP  Reading, what message would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you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like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to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send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to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teachers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that  might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help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them to improve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the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performance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of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their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students on 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the</a:t>
            </a:r>
            <a:r>
              <a:rPr sz="2000" spc="-8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exam?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500"/>
                                        <p:tgtEl>
                                          <p:spTgt spid="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>
            <a:spLocks noGrp="1"/>
          </p:cNvSpPr>
          <p:nvPr>
            <p:ph type="title"/>
          </p:nvPr>
        </p:nvSpPr>
        <p:spPr>
          <a:xfrm>
            <a:off x="535940" y="358237"/>
            <a:ext cx="8072119" cy="620394"/>
          </a:xfrm>
          <a:prstGeom prst="rect">
            <a:avLst/>
          </a:prstGeom>
        </p:spPr>
        <p:txBody>
          <a:bodyPr vert="horz" wrap="square" lIns="0" tIns="64816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pc="-5" dirty="0"/>
              <a:t>Essays </a:t>
            </a:r>
            <a:r>
              <a:rPr dirty="0"/>
              <a:t>and </a:t>
            </a:r>
            <a:r>
              <a:rPr spc="-5" dirty="0"/>
              <a:t>Full-Exams </a:t>
            </a:r>
            <a:r>
              <a:rPr dirty="0"/>
              <a:t>Released </a:t>
            </a:r>
            <a:r>
              <a:rPr spc="-20" dirty="0"/>
              <a:t>Yearly </a:t>
            </a:r>
            <a:r>
              <a:rPr dirty="0"/>
              <a:t>for </a:t>
            </a:r>
            <a:r>
              <a:rPr spc="-20" dirty="0"/>
              <a:t>Teacher</a:t>
            </a:r>
            <a:r>
              <a:rPr spc="-150" dirty="0"/>
              <a:t> </a:t>
            </a:r>
            <a:r>
              <a:rPr dirty="0"/>
              <a:t>Use</a:t>
            </a:r>
          </a:p>
        </p:txBody>
      </p:sp>
      <p:sp>
        <p:nvSpPr>
          <p:cNvPr id="96" name="object 96"/>
          <p:cNvSpPr/>
          <p:nvPr/>
        </p:nvSpPr>
        <p:spPr>
          <a:xfrm>
            <a:off x="3171444" y="3657600"/>
            <a:ext cx="5546699" cy="23962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984504" y="962665"/>
            <a:ext cx="4299203" cy="24018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5467182" y="1630863"/>
            <a:ext cx="2728595" cy="1108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tabLst>
                <a:tab pos="354965" algn="l"/>
              </a:tabLst>
            </a:pPr>
            <a:r>
              <a:rPr sz="1400" spc="20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Each </a:t>
            </a:r>
            <a:r>
              <a:rPr sz="1800" spc="-15" dirty="0">
                <a:solidFill>
                  <a:srgbClr val="00529B"/>
                </a:solidFill>
                <a:latin typeface="Arial"/>
                <a:cs typeface="Arial"/>
              </a:rPr>
              <a:t>year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the</a:t>
            </a:r>
            <a:r>
              <a:rPr sz="1800" spc="-3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main 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(operational) </a:t>
            </a:r>
            <a:r>
              <a:rPr sz="1800" spc="-15" dirty="0">
                <a:solidFill>
                  <a:srgbClr val="00529B"/>
                </a:solidFill>
                <a:latin typeface="Arial"/>
                <a:cs typeface="Arial"/>
              </a:rPr>
              <a:t>exam 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essays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are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released </a:t>
            </a:r>
            <a:r>
              <a:rPr sz="1800" spc="-15" dirty="0">
                <a:solidFill>
                  <a:srgbClr val="00529B"/>
                </a:solidFill>
                <a:latin typeface="Arial"/>
                <a:cs typeface="Arial"/>
              </a:rPr>
              <a:t>on 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AP</a:t>
            </a:r>
            <a:r>
              <a:rPr sz="1800" spc="-11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Central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80364" y="3746833"/>
            <a:ext cx="3181985" cy="2479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tabLst>
                <a:tab pos="354965" algn="l"/>
              </a:tabLst>
            </a:pPr>
            <a:r>
              <a:rPr sz="1400" spc="20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Also, in the</a:t>
            </a:r>
            <a:r>
              <a:rPr sz="1800" spc="-4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near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the </a:t>
            </a:r>
            <a:r>
              <a:rPr sz="1800" spc="-1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beginning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of every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school  </a:t>
            </a:r>
            <a:r>
              <a:rPr sz="1800" spc="-30" dirty="0">
                <a:solidFill>
                  <a:srgbClr val="00529B"/>
                </a:solidFill>
                <a:latin typeface="Arial"/>
                <a:cs typeface="Arial"/>
              </a:rPr>
              <a:t>year,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the entire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international  exam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is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released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a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the 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“practice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exam” behind the 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AP course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audit password- 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protected site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along </a:t>
            </a:r>
            <a:r>
              <a:rPr sz="1800" spc="-15" dirty="0">
                <a:solidFill>
                  <a:srgbClr val="00529B"/>
                </a:solidFill>
                <a:latin typeface="Arial"/>
                <a:cs typeface="Arial"/>
              </a:rPr>
              <a:t>with an  answer </a:t>
            </a:r>
            <a:r>
              <a:rPr sz="1800" spc="-45" dirty="0">
                <a:solidFill>
                  <a:srgbClr val="00529B"/>
                </a:solidFill>
                <a:latin typeface="Arial"/>
                <a:cs typeface="Arial"/>
              </a:rPr>
              <a:t>key,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scoring notes, 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and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a scoring</a:t>
            </a:r>
            <a:r>
              <a:rPr sz="1800" spc="-3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worksheet.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501639" y="2115518"/>
            <a:ext cx="580390" cy="535305"/>
          </a:xfrm>
          <a:custGeom>
            <a:avLst/>
            <a:gdLst/>
            <a:ahLst/>
            <a:cxnLst/>
            <a:rect l="l" t="t" r="r" b="b"/>
            <a:pathLst>
              <a:path w="580390" h="535305">
                <a:moveTo>
                  <a:pt x="314667" y="0"/>
                </a:moveTo>
                <a:lnTo>
                  <a:pt x="375716" y="71539"/>
                </a:lnTo>
                <a:lnTo>
                  <a:pt x="0" y="392137"/>
                </a:lnTo>
                <a:lnTo>
                  <a:pt x="122097" y="535228"/>
                </a:lnTo>
                <a:lnTo>
                  <a:pt x="497814" y="214630"/>
                </a:lnTo>
                <a:lnTo>
                  <a:pt x="564527" y="214630"/>
                </a:lnTo>
                <a:lnTo>
                  <a:pt x="579856" y="20993"/>
                </a:lnTo>
                <a:lnTo>
                  <a:pt x="314667" y="0"/>
                </a:lnTo>
                <a:close/>
              </a:path>
              <a:path w="580390" h="535305">
                <a:moveTo>
                  <a:pt x="564527" y="214630"/>
                </a:moveTo>
                <a:lnTo>
                  <a:pt x="497814" y="214630"/>
                </a:lnTo>
                <a:lnTo>
                  <a:pt x="558863" y="286169"/>
                </a:lnTo>
                <a:lnTo>
                  <a:pt x="564527" y="21463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/>
      <p:bldP spid="99" grpId="0"/>
      <p:bldP spid="10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>
            <a:spLocks noGrp="1"/>
          </p:cNvSpPr>
          <p:nvPr>
            <p:ph type="title"/>
          </p:nvPr>
        </p:nvSpPr>
        <p:spPr>
          <a:xfrm>
            <a:off x="574040" y="685928"/>
            <a:ext cx="6548120" cy="620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/>
              <a:t>Less than 1% </a:t>
            </a:r>
            <a:r>
              <a:rPr spc="-5" dirty="0"/>
              <a:t>of Online </a:t>
            </a:r>
            <a:r>
              <a:rPr dirty="0"/>
              <a:t>FRQ Users Accessing</a:t>
            </a:r>
            <a:r>
              <a:rPr spc="-225" dirty="0"/>
              <a:t> </a:t>
            </a:r>
            <a:r>
              <a:rPr spc="-5" dirty="0"/>
              <a:t>Student  </a:t>
            </a:r>
            <a:r>
              <a:rPr dirty="0"/>
              <a:t>Performance Q&amp;A (Chief Reader</a:t>
            </a:r>
            <a:r>
              <a:rPr spc="-215" dirty="0"/>
              <a:t> </a:t>
            </a:r>
            <a:r>
              <a:rPr dirty="0"/>
              <a:t>Report)</a:t>
            </a:r>
          </a:p>
        </p:txBody>
      </p:sp>
      <p:sp>
        <p:nvSpPr>
          <p:cNvPr id="96" name="object 96"/>
          <p:cNvSpPr/>
          <p:nvPr/>
        </p:nvSpPr>
        <p:spPr>
          <a:xfrm>
            <a:off x="499872" y="1508761"/>
            <a:ext cx="8353043" cy="4663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906017" y="4188715"/>
            <a:ext cx="1330960" cy="617220"/>
          </a:xfrm>
          <a:custGeom>
            <a:avLst/>
            <a:gdLst/>
            <a:ahLst/>
            <a:cxnLst/>
            <a:rect l="l" t="t" r="r" b="b"/>
            <a:pathLst>
              <a:path w="1330960" h="617220">
                <a:moveTo>
                  <a:pt x="1021842" y="0"/>
                </a:moveTo>
                <a:lnTo>
                  <a:pt x="1021842" y="154304"/>
                </a:lnTo>
                <a:lnTo>
                  <a:pt x="0" y="154304"/>
                </a:lnTo>
                <a:lnTo>
                  <a:pt x="0" y="462914"/>
                </a:lnTo>
                <a:lnTo>
                  <a:pt x="1021842" y="462914"/>
                </a:lnTo>
                <a:lnTo>
                  <a:pt x="1021842" y="617219"/>
                </a:lnTo>
                <a:lnTo>
                  <a:pt x="1330452" y="308609"/>
                </a:lnTo>
                <a:lnTo>
                  <a:pt x="102184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906017" y="4188715"/>
            <a:ext cx="1330960" cy="617220"/>
          </a:xfrm>
          <a:custGeom>
            <a:avLst/>
            <a:gdLst/>
            <a:ahLst/>
            <a:cxnLst/>
            <a:rect l="l" t="t" r="r" b="b"/>
            <a:pathLst>
              <a:path w="1330960" h="617220">
                <a:moveTo>
                  <a:pt x="1330452" y="308609"/>
                </a:moveTo>
                <a:lnTo>
                  <a:pt x="1021842" y="617219"/>
                </a:lnTo>
                <a:lnTo>
                  <a:pt x="1021842" y="462914"/>
                </a:lnTo>
                <a:lnTo>
                  <a:pt x="0" y="462914"/>
                </a:lnTo>
                <a:lnTo>
                  <a:pt x="0" y="154304"/>
                </a:lnTo>
                <a:lnTo>
                  <a:pt x="1021842" y="154304"/>
                </a:lnTo>
                <a:lnTo>
                  <a:pt x="1021842" y="0"/>
                </a:lnTo>
                <a:lnTo>
                  <a:pt x="1330452" y="308609"/>
                </a:lnTo>
                <a:close/>
              </a:path>
            </a:pathLst>
          </a:custGeom>
          <a:ln w="25908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/>
          <p:nvPr/>
        </p:nvSpPr>
        <p:spPr>
          <a:xfrm>
            <a:off x="538986" y="822960"/>
            <a:ext cx="8037195" cy="2987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marR="2766060" indent="-342900">
              <a:lnSpc>
                <a:spcPct val="100000"/>
              </a:lnSpc>
              <a:tabLst>
                <a:tab pos="354965" algn="l"/>
              </a:tabLst>
            </a:pPr>
            <a:r>
              <a:rPr sz="1400" spc="20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AP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Mentoring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is a</a:t>
            </a:r>
            <a:r>
              <a:rPr sz="1800" spc="-1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teacher-to-teacher</a:t>
            </a:r>
            <a:r>
              <a:rPr sz="1800" spc="2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support </a:t>
            </a:r>
            <a:r>
              <a:rPr sz="180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program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for AP teachers of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all experience</a:t>
            </a:r>
            <a:r>
              <a:rPr sz="1800" spc="-5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levels.</a:t>
            </a:r>
            <a:endParaRPr sz="1800" dirty="0">
              <a:latin typeface="Arial"/>
              <a:cs typeface="Arial"/>
            </a:endParaRPr>
          </a:p>
          <a:p>
            <a:pPr marL="354965" marR="2892425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00" spc="20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For the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2016-17 school </a:t>
            </a:r>
            <a:r>
              <a:rPr sz="1800" spc="-30" dirty="0">
                <a:solidFill>
                  <a:srgbClr val="00529B"/>
                </a:solidFill>
                <a:latin typeface="Arial"/>
                <a:cs typeface="Arial"/>
              </a:rPr>
              <a:t>year, </a:t>
            </a:r>
            <a:r>
              <a:rPr sz="1800" spc="-25" dirty="0">
                <a:solidFill>
                  <a:srgbClr val="00529B"/>
                </a:solidFill>
                <a:latin typeface="Arial"/>
                <a:cs typeface="Arial"/>
              </a:rPr>
              <a:t>we </a:t>
            </a:r>
            <a:r>
              <a:rPr sz="1800" spc="-15" dirty="0">
                <a:solidFill>
                  <a:srgbClr val="00529B"/>
                </a:solidFill>
                <a:latin typeface="Arial"/>
                <a:cs typeface="Arial"/>
              </a:rPr>
              <a:t>will</a:t>
            </a:r>
            <a:r>
              <a:rPr sz="1800" spc="23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be</a:t>
            </a:r>
            <a:r>
              <a:rPr sz="1800" spc="1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5" dirty="0">
                <a:solidFill>
                  <a:srgbClr val="00529B"/>
                </a:solidFill>
                <a:latin typeface="Arial"/>
                <a:cs typeface="Arial"/>
              </a:rPr>
              <a:t>offering 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AP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Mentoring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for AP U.S. History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and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AP 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English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Literature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and</a:t>
            </a:r>
            <a:r>
              <a:rPr sz="1800" spc="3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Composition.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  <a:tabLst>
                <a:tab pos="354965" algn="l"/>
              </a:tabLst>
            </a:pPr>
            <a:r>
              <a:rPr sz="1450" spc="-10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1000+ mentees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this </a:t>
            </a:r>
            <a:r>
              <a:rPr sz="1800" spc="-30" dirty="0">
                <a:solidFill>
                  <a:srgbClr val="00529B"/>
                </a:solidFill>
                <a:latin typeface="Arial"/>
                <a:cs typeface="Arial"/>
              </a:rPr>
              <a:t>year,</a:t>
            </a:r>
            <a:r>
              <a:rPr sz="1800" spc="2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alone.</a:t>
            </a:r>
            <a:endParaRPr sz="1800" dirty="0">
              <a:latin typeface="Arial"/>
              <a:cs typeface="Arial"/>
            </a:endParaRPr>
          </a:p>
          <a:p>
            <a:pPr marL="354965" marR="5080" indent="-3429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-10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No more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applications </a:t>
            </a:r>
            <a:r>
              <a:rPr sz="1800" dirty="0">
                <a:solidFill>
                  <a:srgbClr val="00529B"/>
                </a:solidFill>
                <a:latin typeface="Arial"/>
                <a:cs typeface="Arial"/>
              </a:rPr>
              <a:t>to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mentor for this </a:t>
            </a:r>
            <a:r>
              <a:rPr sz="1800" spc="-30" dirty="0">
                <a:solidFill>
                  <a:srgbClr val="00529B"/>
                </a:solidFill>
                <a:latin typeface="Arial"/>
                <a:cs typeface="Arial"/>
              </a:rPr>
              <a:t>year,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but </a:t>
            </a:r>
            <a:r>
              <a:rPr sz="1800" spc="-15" dirty="0">
                <a:solidFill>
                  <a:srgbClr val="00529B"/>
                </a:solidFill>
                <a:latin typeface="Arial"/>
                <a:cs typeface="Arial"/>
              </a:rPr>
              <a:t>watch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APC for</a:t>
            </a:r>
            <a:r>
              <a:rPr sz="1800" spc="10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beginning</a:t>
            </a:r>
            <a:r>
              <a:rPr sz="1800" spc="3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in 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January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of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next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30" dirty="0">
                <a:solidFill>
                  <a:srgbClr val="00529B"/>
                </a:solidFill>
                <a:latin typeface="Arial"/>
                <a:cs typeface="Arial"/>
              </a:rPr>
              <a:t>year.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450" spc="-10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Still </a:t>
            </a:r>
            <a:r>
              <a:rPr sz="1800" spc="-10" dirty="0">
                <a:solidFill>
                  <a:srgbClr val="00529B"/>
                </a:solidFill>
                <a:latin typeface="Arial"/>
                <a:cs typeface="Arial"/>
              </a:rPr>
              <a:t>accepting application </a:t>
            </a:r>
            <a:r>
              <a:rPr sz="1800" spc="-5" dirty="0">
                <a:solidFill>
                  <a:srgbClr val="00529B"/>
                </a:solidFill>
                <a:latin typeface="Arial"/>
                <a:cs typeface="Arial"/>
              </a:rPr>
              <a:t>for mentees,</a:t>
            </a:r>
            <a:r>
              <a:rPr sz="1800" spc="9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00529B"/>
                </a:solidFill>
                <a:latin typeface="Arial"/>
                <a:cs typeface="Arial"/>
              </a:rPr>
              <a:t>however.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96" name="object 9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9359" rIns="0" bIns="0" rtlCol="0">
            <a:spAutoFit/>
          </a:bodyPr>
          <a:lstStyle/>
          <a:p>
            <a:pPr marL="50800">
              <a:lnSpc>
                <a:spcPct val="100000"/>
              </a:lnSpc>
            </a:pPr>
            <a:r>
              <a:rPr spc="5" dirty="0"/>
              <a:t>AP </a:t>
            </a:r>
            <a:r>
              <a:rPr dirty="0"/>
              <a:t>to Offer Mentoring</a:t>
            </a:r>
            <a:r>
              <a:rPr spc="-204" dirty="0"/>
              <a:t> </a:t>
            </a:r>
            <a:r>
              <a:rPr dirty="0"/>
              <a:t>Program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71627" y="3980688"/>
            <a:ext cx="9001125" cy="2877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marL="205740" algn="ctr">
              <a:lnSpc>
                <a:spcPct val="100000"/>
              </a:lnSpc>
              <a:spcBef>
                <a:spcPts val="655"/>
              </a:spcBef>
            </a:pPr>
            <a:r>
              <a:rPr sz="1000" spc="-10" dirty="0">
                <a:solidFill>
                  <a:srgbClr val="005581"/>
                </a:solidFill>
                <a:latin typeface="Calibri"/>
                <a:cs typeface="Calibri"/>
              </a:rPr>
              <a:t>17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5914645" y="432816"/>
            <a:ext cx="2924555" cy="18364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1016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7057" y="3980688"/>
            <a:ext cx="9000743" cy="28773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effectLst>
            <a:outerShdw blurRad="1016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  <p:bldP spid="99" grpId="0" animBg="1"/>
      <p:bldP spid="10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5300" y="1395983"/>
            <a:ext cx="5340095" cy="39273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15150" y="221087"/>
            <a:ext cx="7832725" cy="1086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1145" marR="5080">
              <a:lnSpc>
                <a:spcPct val="100000"/>
              </a:lnSpc>
            </a:pPr>
            <a:r>
              <a:rPr sz="2000" b="1" spc="5" dirty="0">
                <a:solidFill>
                  <a:srgbClr val="00529B"/>
                </a:solidFill>
                <a:latin typeface="Arial"/>
                <a:cs typeface="Arial"/>
              </a:rPr>
              <a:t>AP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to </a:t>
            </a:r>
            <a:r>
              <a:rPr sz="2000" b="1" spc="-5" dirty="0">
                <a:solidFill>
                  <a:srgbClr val="00529B"/>
                </a:solidFill>
                <a:latin typeface="Arial"/>
                <a:cs typeface="Arial"/>
              </a:rPr>
              <a:t>Officially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Release </a:t>
            </a:r>
            <a:r>
              <a:rPr sz="2000" b="1" spc="-5" dirty="0">
                <a:solidFill>
                  <a:srgbClr val="00529B"/>
                </a:solidFill>
                <a:latin typeface="Arial"/>
                <a:cs typeface="Arial"/>
              </a:rPr>
              <a:t>First Full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1-9 set </a:t>
            </a:r>
            <a:r>
              <a:rPr sz="2000" b="1" spc="-5" dirty="0">
                <a:solidFill>
                  <a:srgbClr val="00529B"/>
                </a:solidFill>
                <a:latin typeface="Arial"/>
                <a:cs typeface="Arial"/>
              </a:rPr>
              <a:t>of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Question 3</a:t>
            </a:r>
            <a:r>
              <a:rPr sz="2000" b="1" spc="-24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Student  </a:t>
            </a:r>
            <a:r>
              <a:rPr sz="2000" b="1" spc="-5" dirty="0">
                <a:solidFill>
                  <a:srgbClr val="00529B"/>
                </a:solidFill>
                <a:latin typeface="Arial"/>
                <a:cs typeface="Arial"/>
              </a:rPr>
              <a:t>Essays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on the </a:t>
            </a:r>
            <a:r>
              <a:rPr sz="2000" b="1" spc="-5" dirty="0">
                <a:solidFill>
                  <a:srgbClr val="00529B"/>
                </a:solidFill>
                <a:latin typeface="Arial"/>
                <a:cs typeface="Arial"/>
              </a:rPr>
              <a:t>Same</a:t>
            </a:r>
            <a:r>
              <a:rPr sz="2000" b="1" spc="-8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b="1" spc="-30" dirty="0">
                <a:solidFill>
                  <a:srgbClr val="00529B"/>
                </a:solidFill>
                <a:latin typeface="Arial"/>
                <a:cs typeface="Arial"/>
              </a:rPr>
              <a:t>Text.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70"/>
              </a:spcBef>
            </a:pPr>
            <a:r>
              <a:rPr sz="2000" b="1" dirty="0">
                <a:solidFill>
                  <a:srgbClr val="7E8B7A"/>
                </a:solidFill>
                <a:latin typeface="Arial"/>
                <a:cs typeface="Arial"/>
              </a:rPr>
              <a:t>2015 Reading Leadership </a:t>
            </a:r>
            <a:r>
              <a:rPr sz="2000" b="1" spc="-5" dirty="0">
                <a:solidFill>
                  <a:srgbClr val="7E8B7A"/>
                </a:solidFill>
                <a:latin typeface="Arial"/>
                <a:cs typeface="Arial"/>
              </a:rPr>
              <a:t>Compiles Full </a:t>
            </a:r>
            <a:r>
              <a:rPr sz="2000" b="1" dirty="0">
                <a:solidFill>
                  <a:srgbClr val="7E8B7A"/>
                </a:solidFill>
                <a:latin typeface="Arial"/>
                <a:cs typeface="Arial"/>
              </a:rPr>
              <a:t>Set on</a:t>
            </a:r>
            <a:r>
              <a:rPr sz="2000" b="1" spc="-75" dirty="0">
                <a:solidFill>
                  <a:srgbClr val="7E8B7A"/>
                </a:solidFill>
                <a:latin typeface="Arial"/>
                <a:cs typeface="Arial"/>
              </a:rPr>
              <a:t> </a:t>
            </a:r>
            <a:r>
              <a:rPr sz="2000" b="1" i="1" spc="-5" dirty="0">
                <a:solidFill>
                  <a:srgbClr val="7E8B7A"/>
                </a:solidFill>
                <a:latin typeface="Arial"/>
                <a:cs typeface="Arial"/>
              </a:rPr>
              <a:t>Othello</a:t>
            </a:r>
            <a:r>
              <a:rPr sz="2000" b="1" spc="-5" dirty="0">
                <a:solidFill>
                  <a:srgbClr val="7E8B7A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63612" y="4032740"/>
            <a:ext cx="580390" cy="535305"/>
          </a:xfrm>
          <a:custGeom>
            <a:avLst/>
            <a:gdLst/>
            <a:ahLst/>
            <a:cxnLst/>
            <a:rect l="l" t="t" r="r" b="b"/>
            <a:pathLst>
              <a:path w="580389" h="535304">
                <a:moveTo>
                  <a:pt x="314680" y="0"/>
                </a:moveTo>
                <a:lnTo>
                  <a:pt x="375716" y="71539"/>
                </a:lnTo>
                <a:lnTo>
                  <a:pt x="0" y="392137"/>
                </a:lnTo>
                <a:lnTo>
                  <a:pt x="122097" y="535228"/>
                </a:lnTo>
                <a:lnTo>
                  <a:pt x="497814" y="214630"/>
                </a:lnTo>
                <a:lnTo>
                  <a:pt x="564527" y="214630"/>
                </a:lnTo>
                <a:lnTo>
                  <a:pt x="579856" y="20993"/>
                </a:lnTo>
                <a:lnTo>
                  <a:pt x="314680" y="0"/>
                </a:lnTo>
                <a:close/>
              </a:path>
              <a:path w="580389" h="535304">
                <a:moveTo>
                  <a:pt x="564527" y="214630"/>
                </a:moveTo>
                <a:lnTo>
                  <a:pt x="497814" y="214630"/>
                </a:lnTo>
                <a:lnTo>
                  <a:pt x="558863" y="286181"/>
                </a:lnTo>
                <a:lnTo>
                  <a:pt x="564527" y="21463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Group 9"/>
          <p:cNvGrpSpPr/>
          <p:nvPr/>
        </p:nvGrpSpPr>
        <p:grpSpPr>
          <a:xfrm rot="911898">
            <a:off x="5283228" y="2246040"/>
            <a:ext cx="3198875" cy="4108704"/>
            <a:chOff x="5817108" y="2749295"/>
            <a:chExt cx="3198875" cy="4108704"/>
          </a:xfrm>
        </p:grpSpPr>
        <p:sp>
          <p:nvSpPr>
            <p:cNvPr id="6" name="object 6"/>
            <p:cNvSpPr/>
            <p:nvPr/>
          </p:nvSpPr>
          <p:spPr>
            <a:xfrm>
              <a:off x="5817108" y="2749295"/>
              <a:ext cx="3198875" cy="410870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881115" y="2813304"/>
              <a:ext cx="3015994" cy="393649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862065" y="2794254"/>
              <a:ext cx="3054350" cy="3975100"/>
            </a:xfrm>
            <a:custGeom>
              <a:avLst/>
              <a:gdLst/>
              <a:ahLst/>
              <a:cxnLst/>
              <a:rect l="l" t="t" r="r" b="b"/>
              <a:pathLst>
                <a:path w="3054350" h="3975100">
                  <a:moveTo>
                    <a:pt x="0" y="0"/>
                  </a:moveTo>
                  <a:lnTo>
                    <a:pt x="3054095" y="0"/>
                  </a:lnTo>
                  <a:lnTo>
                    <a:pt x="3054095" y="3974591"/>
                  </a:lnTo>
                  <a:lnTo>
                    <a:pt x="0" y="3974591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/>
          <p:nvPr/>
        </p:nvSpPr>
        <p:spPr>
          <a:xfrm>
            <a:off x="556260" y="1075944"/>
            <a:ext cx="8237219" cy="50246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9359" rIns="0" bIns="0" rtlCol="0">
            <a:spAutoFit/>
          </a:bodyPr>
          <a:lstStyle/>
          <a:p>
            <a:pPr marL="50800">
              <a:lnSpc>
                <a:spcPct val="100000"/>
              </a:lnSpc>
            </a:pPr>
            <a:r>
              <a:rPr spc="5" dirty="0"/>
              <a:t>AP </a:t>
            </a:r>
            <a:r>
              <a:rPr dirty="0"/>
              <a:t>Central </a:t>
            </a:r>
            <a:r>
              <a:rPr spc="-5" dirty="0"/>
              <a:t>Website </a:t>
            </a:r>
            <a:r>
              <a:rPr dirty="0"/>
              <a:t>Undergoes</a:t>
            </a:r>
            <a:r>
              <a:rPr spc="-215" dirty="0"/>
              <a:t> </a:t>
            </a:r>
            <a:r>
              <a:rPr dirty="0"/>
              <a:t>Redesign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9359" rIns="0" bIns="0" rtlCol="0">
            <a:spAutoFit/>
          </a:bodyPr>
          <a:lstStyle/>
          <a:p>
            <a:pPr marL="50800">
              <a:lnSpc>
                <a:spcPct val="100000"/>
              </a:lnSpc>
            </a:pPr>
            <a:r>
              <a:rPr spc="5" dirty="0"/>
              <a:t>AP </a:t>
            </a:r>
            <a:r>
              <a:rPr dirty="0"/>
              <a:t>Annual Conference</a:t>
            </a:r>
            <a:r>
              <a:rPr spc="-260" dirty="0"/>
              <a:t> </a:t>
            </a:r>
            <a:r>
              <a:rPr dirty="0"/>
              <a:t>2016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577087" y="3523780"/>
            <a:ext cx="7844155" cy="2657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1600" b="1" spc="-5" dirty="0">
                <a:solidFill>
                  <a:srgbClr val="F7931D"/>
                </a:solidFill>
                <a:cs typeface="Arial"/>
              </a:rPr>
              <a:t>+	</a:t>
            </a:r>
            <a:r>
              <a:rPr sz="2000" b="1" dirty="0">
                <a:solidFill>
                  <a:srgbClr val="626262"/>
                </a:solidFill>
                <a:cs typeface="Arial"/>
              </a:rPr>
              <a:t>Please </a:t>
            </a:r>
            <a:r>
              <a:rPr sz="2000" b="1" spc="-5" dirty="0">
                <a:solidFill>
                  <a:srgbClr val="626262"/>
                </a:solidFill>
                <a:cs typeface="Arial"/>
              </a:rPr>
              <a:t>join </a:t>
            </a:r>
            <a:r>
              <a:rPr sz="2000" b="1" dirty="0">
                <a:solidFill>
                  <a:srgbClr val="626262"/>
                </a:solidFill>
                <a:cs typeface="Arial"/>
              </a:rPr>
              <a:t>us July 13-17 </a:t>
            </a:r>
            <a:r>
              <a:rPr sz="2000" b="1" spc="-5" dirty="0">
                <a:solidFill>
                  <a:srgbClr val="626262"/>
                </a:solidFill>
                <a:cs typeface="Arial"/>
              </a:rPr>
              <a:t>in</a:t>
            </a:r>
            <a:r>
              <a:rPr sz="2000" b="1" spc="-229" dirty="0">
                <a:solidFill>
                  <a:srgbClr val="626262"/>
                </a:solidFill>
                <a:cs typeface="Arial"/>
              </a:rPr>
              <a:t> </a:t>
            </a:r>
            <a:r>
              <a:rPr sz="2000" b="1" dirty="0">
                <a:solidFill>
                  <a:srgbClr val="626262"/>
                </a:solidFill>
                <a:cs typeface="Arial"/>
              </a:rPr>
              <a:t>Anaheim!</a:t>
            </a:r>
            <a:endParaRPr sz="2000" b="1" dirty="0"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354965" algn="l"/>
              </a:tabLst>
            </a:pPr>
            <a:r>
              <a:rPr sz="1600" b="1" spc="-5" dirty="0">
                <a:solidFill>
                  <a:srgbClr val="F7931D"/>
                </a:solidFill>
                <a:cs typeface="Arial"/>
              </a:rPr>
              <a:t>+	</a:t>
            </a:r>
            <a:r>
              <a:rPr sz="2000" b="1" spc="-5" dirty="0">
                <a:solidFill>
                  <a:srgbClr val="626262"/>
                </a:solidFill>
                <a:cs typeface="Arial"/>
              </a:rPr>
              <a:t>Workshops </a:t>
            </a:r>
            <a:r>
              <a:rPr sz="2000" b="1" dirty="0">
                <a:solidFill>
                  <a:srgbClr val="626262"/>
                </a:solidFill>
                <a:cs typeface="Arial"/>
              </a:rPr>
              <a:t>and more than 250 conference</a:t>
            </a:r>
            <a:r>
              <a:rPr sz="2000" b="1" spc="-195" dirty="0">
                <a:solidFill>
                  <a:srgbClr val="626262"/>
                </a:solidFill>
                <a:cs typeface="Arial"/>
              </a:rPr>
              <a:t> </a:t>
            </a:r>
            <a:r>
              <a:rPr sz="2000" b="1" dirty="0">
                <a:solidFill>
                  <a:srgbClr val="626262"/>
                </a:solidFill>
                <a:cs typeface="Arial"/>
              </a:rPr>
              <a:t>sessions</a:t>
            </a:r>
            <a:endParaRPr sz="2000" b="1" dirty="0">
              <a:cs typeface="Arial"/>
            </a:endParaRPr>
          </a:p>
          <a:p>
            <a:pPr marL="641985" indent="-234950">
              <a:lnSpc>
                <a:spcPct val="100000"/>
              </a:lnSpc>
              <a:spcBef>
                <a:spcPts val="1015"/>
              </a:spcBef>
              <a:buChar char="-"/>
              <a:tabLst>
                <a:tab pos="642620" algn="l"/>
              </a:tabLst>
            </a:pPr>
            <a:r>
              <a:rPr sz="1800" b="1" spc="-10" dirty="0">
                <a:solidFill>
                  <a:srgbClr val="626262"/>
                </a:solidFill>
                <a:cs typeface="Arial"/>
              </a:rPr>
              <a:t>Eileen Cahill, </a:t>
            </a:r>
            <a:r>
              <a:rPr sz="1800" b="1" spc="-5" dirty="0">
                <a:solidFill>
                  <a:srgbClr val="626262"/>
                </a:solidFill>
                <a:cs typeface="Arial"/>
              </a:rPr>
              <a:t>“Design </a:t>
            </a:r>
            <a:r>
              <a:rPr sz="1800" b="1" dirty="0">
                <a:solidFill>
                  <a:srgbClr val="626262"/>
                </a:solidFill>
                <a:cs typeface="Arial"/>
              </a:rPr>
              <a:t>to </a:t>
            </a:r>
            <a:r>
              <a:rPr sz="1800" b="1" spc="-10" dirty="0">
                <a:solidFill>
                  <a:srgbClr val="626262"/>
                </a:solidFill>
                <a:cs typeface="Arial"/>
              </a:rPr>
              <a:t>Detail: </a:t>
            </a:r>
            <a:r>
              <a:rPr sz="1800" b="1" spc="-30" dirty="0">
                <a:solidFill>
                  <a:srgbClr val="626262"/>
                </a:solidFill>
                <a:cs typeface="Arial"/>
              </a:rPr>
              <a:t>Teaching</a:t>
            </a:r>
            <a:r>
              <a:rPr sz="1800" b="1" spc="5" dirty="0">
                <a:solidFill>
                  <a:srgbClr val="626262"/>
                </a:solidFill>
                <a:cs typeface="Arial"/>
              </a:rPr>
              <a:t> </a:t>
            </a:r>
            <a:r>
              <a:rPr sz="1800" b="1" spc="-10" dirty="0">
                <a:solidFill>
                  <a:srgbClr val="626262"/>
                </a:solidFill>
                <a:cs typeface="Arial"/>
              </a:rPr>
              <a:t>Analysis”</a:t>
            </a:r>
            <a:endParaRPr sz="1800" b="1" dirty="0">
              <a:cs typeface="Arial"/>
            </a:endParaRPr>
          </a:p>
          <a:p>
            <a:pPr marL="641985" indent="-234950">
              <a:lnSpc>
                <a:spcPct val="100000"/>
              </a:lnSpc>
              <a:spcBef>
                <a:spcPts val="994"/>
              </a:spcBef>
              <a:buChar char="-"/>
              <a:tabLst>
                <a:tab pos="642620" algn="l"/>
              </a:tabLst>
            </a:pPr>
            <a:r>
              <a:rPr sz="1800" b="1" spc="-20" dirty="0">
                <a:solidFill>
                  <a:srgbClr val="626262"/>
                </a:solidFill>
                <a:cs typeface="Arial"/>
              </a:rPr>
              <a:t>Warren </a:t>
            </a:r>
            <a:r>
              <a:rPr sz="1800" b="1" spc="-5" dirty="0">
                <a:solidFill>
                  <a:srgbClr val="626262"/>
                </a:solidFill>
                <a:cs typeface="Arial"/>
              </a:rPr>
              <a:t>Carson, </a:t>
            </a:r>
            <a:r>
              <a:rPr sz="1800" b="1" dirty="0">
                <a:solidFill>
                  <a:srgbClr val="626262"/>
                </a:solidFill>
                <a:cs typeface="Arial"/>
              </a:rPr>
              <a:t>“The </a:t>
            </a:r>
            <a:r>
              <a:rPr sz="1800" b="1" spc="-10" dirty="0">
                <a:solidFill>
                  <a:srgbClr val="626262"/>
                </a:solidFill>
                <a:cs typeface="Arial"/>
              </a:rPr>
              <a:t>Annual Chief Reader Report and Exam</a:t>
            </a:r>
            <a:r>
              <a:rPr sz="1800" b="1" spc="100" dirty="0">
                <a:solidFill>
                  <a:srgbClr val="626262"/>
                </a:solidFill>
                <a:cs typeface="Arial"/>
              </a:rPr>
              <a:t> </a:t>
            </a:r>
            <a:r>
              <a:rPr sz="1800" b="1" spc="-5" dirty="0">
                <a:solidFill>
                  <a:srgbClr val="626262"/>
                </a:solidFill>
                <a:cs typeface="Arial"/>
              </a:rPr>
              <a:t>Results”</a:t>
            </a:r>
            <a:endParaRPr sz="1800" b="1" dirty="0">
              <a:cs typeface="Arial"/>
            </a:endParaRPr>
          </a:p>
          <a:p>
            <a:pPr marL="641985" marR="5080" indent="-234950">
              <a:lnSpc>
                <a:spcPct val="100000"/>
              </a:lnSpc>
              <a:spcBef>
                <a:spcPts val="994"/>
              </a:spcBef>
              <a:buChar char="-"/>
              <a:tabLst>
                <a:tab pos="642620" algn="l"/>
              </a:tabLst>
            </a:pPr>
            <a:r>
              <a:rPr sz="1800" b="1" spc="-10" dirty="0">
                <a:solidFill>
                  <a:srgbClr val="626262"/>
                </a:solidFill>
                <a:cs typeface="Arial"/>
              </a:rPr>
              <a:t>Brandon Abdon, </a:t>
            </a:r>
            <a:r>
              <a:rPr sz="1800" b="1" spc="-5" dirty="0">
                <a:solidFill>
                  <a:srgbClr val="626262"/>
                </a:solidFill>
                <a:cs typeface="Arial"/>
              </a:rPr>
              <a:t>“What's </a:t>
            </a:r>
            <a:r>
              <a:rPr sz="1800" b="1" spc="-20" dirty="0">
                <a:solidFill>
                  <a:srgbClr val="626262"/>
                </a:solidFill>
                <a:cs typeface="Arial"/>
              </a:rPr>
              <a:t>Tree </a:t>
            </a:r>
            <a:r>
              <a:rPr sz="1800" b="1" spc="-10" dirty="0">
                <a:solidFill>
                  <a:srgbClr val="626262"/>
                </a:solidFill>
                <a:cs typeface="Arial"/>
              </a:rPr>
              <a:t>About </a:t>
            </a:r>
            <a:r>
              <a:rPr sz="1800" b="1" spc="-5" dirty="0">
                <a:solidFill>
                  <a:srgbClr val="626262"/>
                </a:solidFill>
                <a:cs typeface="Arial"/>
              </a:rPr>
              <a:t>a </a:t>
            </a:r>
            <a:r>
              <a:rPr sz="1800" b="1" spc="-20" dirty="0">
                <a:solidFill>
                  <a:srgbClr val="626262"/>
                </a:solidFill>
                <a:cs typeface="Arial"/>
              </a:rPr>
              <a:t>Tree? </a:t>
            </a:r>
            <a:r>
              <a:rPr sz="1800" b="1" spc="-10" dirty="0">
                <a:solidFill>
                  <a:srgbClr val="626262"/>
                </a:solidFill>
                <a:cs typeface="Arial"/>
              </a:rPr>
              <a:t>Metaphors </a:t>
            </a:r>
            <a:r>
              <a:rPr sz="1800" b="1" spc="-5" dirty="0">
                <a:solidFill>
                  <a:srgbClr val="626262"/>
                </a:solidFill>
                <a:cs typeface="Arial"/>
              </a:rPr>
              <a:t>in </a:t>
            </a:r>
            <a:r>
              <a:rPr sz="1800" b="1" spc="-10" dirty="0">
                <a:solidFill>
                  <a:srgbClr val="626262"/>
                </a:solidFill>
                <a:cs typeface="Arial"/>
              </a:rPr>
              <a:t>Composition  and </a:t>
            </a:r>
            <a:r>
              <a:rPr sz="1800" b="1" spc="-5" dirty="0">
                <a:solidFill>
                  <a:srgbClr val="626262"/>
                </a:solidFill>
                <a:cs typeface="Arial"/>
              </a:rPr>
              <a:t>in</a:t>
            </a:r>
            <a:r>
              <a:rPr sz="1800" b="1" spc="-25" dirty="0">
                <a:solidFill>
                  <a:srgbClr val="626262"/>
                </a:solidFill>
                <a:cs typeface="Arial"/>
              </a:rPr>
              <a:t> </a:t>
            </a:r>
            <a:r>
              <a:rPr sz="1800" b="1" spc="-10" dirty="0">
                <a:solidFill>
                  <a:srgbClr val="626262"/>
                </a:solidFill>
                <a:cs typeface="Arial"/>
              </a:rPr>
              <a:t>Literature”</a:t>
            </a:r>
            <a:endParaRPr sz="1800" b="1" dirty="0"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0"/>
              </a:spcBef>
              <a:tabLst>
                <a:tab pos="354965" algn="l"/>
              </a:tabLst>
            </a:pPr>
            <a:r>
              <a:rPr sz="1600" b="1" spc="-5" dirty="0">
                <a:solidFill>
                  <a:srgbClr val="F7931D"/>
                </a:solidFill>
                <a:cs typeface="Arial"/>
              </a:rPr>
              <a:t>+	</a:t>
            </a:r>
            <a:r>
              <a:rPr sz="2000" b="1" dirty="0">
                <a:solidFill>
                  <a:srgbClr val="626262"/>
                </a:solidFill>
                <a:cs typeface="Arial"/>
              </a:rPr>
              <a:t>Learn more:</a:t>
            </a:r>
            <a:r>
              <a:rPr sz="2000" b="1" spc="-130" dirty="0">
                <a:solidFill>
                  <a:srgbClr val="626262"/>
                </a:solidFill>
                <a:cs typeface="Arial"/>
              </a:rPr>
              <a:t> </a:t>
            </a:r>
            <a:r>
              <a:rPr sz="2000" b="1" dirty="0">
                <a:solidFill>
                  <a:srgbClr val="000099"/>
                </a:solidFill>
                <a:cs typeface="Arial"/>
              </a:rPr>
              <a:t>apac.collegeboard.org</a:t>
            </a:r>
          </a:p>
        </p:txBody>
      </p:sp>
      <p:sp>
        <p:nvSpPr>
          <p:cNvPr id="97" name="object 97"/>
          <p:cNvSpPr/>
          <p:nvPr/>
        </p:nvSpPr>
        <p:spPr>
          <a:xfrm>
            <a:off x="1229867" y="894588"/>
            <a:ext cx="6684263" cy="23439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4040" y="371983"/>
            <a:ext cx="6393180" cy="1432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2017 Reading Dates and Location: </a:t>
            </a:r>
            <a:r>
              <a:rPr sz="2000" b="1" spc="-5" dirty="0">
                <a:solidFill>
                  <a:srgbClr val="00529B"/>
                </a:solidFill>
                <a:latin typeface="Arial"/>
                <a:cs typeface="Arial"/>
              </a:rPr>
              <a:t>English</a:t>
            </a:r>
            <a:r>
              <a:rPr sz="2000" b="1" spc="-114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Literature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600" dirty="0">
              <a:latin typeface="Times New Roman"/>
              <a:cs typeface="Times New Roman"/>
            </a:endParaRPr>
          </a:p>
          <a:p>
            <a:pPr marL="15240">
              <a:lnSpc>
                <a:spcPct val="100000"/>
              </a:lnSpc>
              <a:tabLst>
                <a:tab pos="358140" algn="l"/>
              </a:tabLst>
            </a:pPr>
            <a:r>
              <a:rPr sz="1600" spc="-5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000" dirty="0">
                <a:solidFill>
                  <a:srgbClr val="626262"/>
                </a:solidFill>
                <a:latin typeface="Arial"/>
                <a:cs typeface="Arial"/>
              </a:rPr>
              <a:t>Dates: June</a:t>
            </a:r>
            <a:r>
              <a:rPr sz="2000" spc="-125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000" spc="-30" dirty="0">
                <a:solidFill>
                  <a:srgbClr val="626262"/>
                </a:solidFill>
                <a:latin typeface="Arial"/>
                <a:cs typeface="Arial"/>
              </a:rPr>
              <a:t>11-17</a:t>
            </a:r>
            <a:endParaRPr sz="2000" dirty="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994"/>
              </a:spcBef>
              <a:tabLst>
                <a:tab pos="358140" algn="l"/>
              </a:tabLst>
            </a:pPr>
            <a:r>
              <a:rPr sz="1600" spc="-5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000" dirty="0">
                <a:solidFill>
                  <a:srgbClr val="626262"/>
                </a:solidFill>
                <a:latin typeface="Arial"/>
                <a:cs typeface="Arial"/>
              </a:rPr>
              <a:t>Location: Kansas City </a:t>
            </a:r>
            <a:r>
              <a:rPr sz="2000" spc="-5" dirty="0">
                <a:solidFill>
                  <a:srgbClr val="626262"/>
                </a:solidFill>
                <a:latin typeface="Arial"/>
                <a:cs typeface="Arial"/>
              </a:rPr>
              <a:t>Convention </a:t>
            </a:r>
            <a:r>
              <a:rPr sz="2000" spc="-15" dirty="0">
                <a:solidFill>
                  <a:srgbClr val="626262"/>
                </a:solidFill>
                <a:latin typeface="Arial"/>
                <a:cs typeface="Arial"/>
              </a:rPr>
              <a:t>Center,</a:t>
            </a:r>
            <a:r>
              <a:rPr sz="2000" spc="-135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626262"/>
                </a:solidFill>
                <a:latin typeface="Arial"/>
                <a:cs typeface="Arial"/>
              </a:rPr>
              <a:t>Missouri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96795" y="2304288"/>
            <a:ext cx="5462015" cy="36408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101600" dist="1778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178040" y="780288"/>
            <a:ext cx="1470659" cy="13487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/>
          <p:nvPr/>
        </p:nvSpPr>
        <p:spPr>
          <a:xfrm>
            <a:off x="604266" y="1232233"/>
            <a:ext cx="7616825" cy="0"/>
          </a:xfrm>
          <a:custGeom>
            <a:avLst/>
            <a:gdLst/>
            <a:ahLst/>
            <a:cxnLst/>
            <a:rect l="l" t="t" r="r" b="b"/>
            <a:pathLst>
              <a:path w="7616825">
                <a:moveTo>
                  <a:pt x="0" y="0"/>
                </a:moveTo>
                <a:lnTo>
                  <a:pt x="7616291" y="0"/>
                </a:lnTo>
              </a:path>
            </a:pathLst>
          </a:custGeom>
          <a:ln w="25908">
            <a:solidFill>
              <a:srgbClr val="00AD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>
            <a:spLocks noGrp="1"/>
          </p:cNvSpPr>
          <p:nvPr>
            <p:ph type="title"/>
          </p:nvPr>
        </p:nvSpPr>
        <p:spPr>
          <a:xfrm>
            <a:off x="681907" y="533400"/>
            <a:ext cx="6903720" cy="496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0" spc="-5" dirty="0">
                <a:solidFill>
                  <a:srgbClr val="0065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New </a:t>
            </a:r>
            <a:r>
              <a:rPr sz="3200" b="0" spc="-65" dirty="0">
                <a:solidFill>
                  <a:srgbClr val="0065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York </a:t>
            </a:r>
            <a:r>
              <a:rPr sz="3200" b="0" spc="-15" dirty="0">
                <a:solidFill>
                  <a:srgbClr val="0065A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Times </a:t>
            </a:r>
            <a:r>
              <a:rPr sz="3200" dirty="0">
                <a:solidFill>
                  <a:srgbClr val="0065A4"/>
                </a:solidFill>
                <a:latin typeface="+mn-lt"/>
              </a:rPr>
              <a:t>– </a:t>
            </a:r>
            <a:r>
              <a:rPr sz="3200" spc="-5" dirty="0">
                <a:solidFill>
                  <a:srgbClr val="0065A4"/>
                </a:solidFill>
                <a:latin typeface="+mn-lt"/>
              </a:rPr>
              <a:t>July 29,</a:t>
            </a:r>
            <a:r>
              <a:rPr sz="3200" spc="-85" dirty="0">
                <a:solidFill>
                  <a:srgbClr val="0065A4"/>
                </a:solidFill>
                <a:latin typeface="+mn-lt"/>
              </a:rPr>
              <a:t> </a:t>
            </a:r>
            <a:r>
              <a:rPr sz="3200" spc="-10" dirty="0">
                <a:solidFill>
                  <a:srgbClr val="0065A4"/>
                </a:solidFill>
                <a:latin typeface="+mn-lt"/>
              </a:rPr>
              <a:t>1956</a:t>
            </a:r>
            <a:endParaRPr sz="3200" dirty="0">
              <a:latin typeface="+mn-lt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1631359" y="6040266"/>
            <a:ext cx="77470" cy="140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dirty="0">
                <a:solidFill>
                  <a:srgbClr val="7E8B7A"/>
                </a:solidFill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9" name="object 99"/>
          <p:cNvSpPr/>
          <p:nvPr/>
        </p:nvSpPr>
        <p:spPr>
          <a:xfrm rot="21296877">
            <a:off x="760502" y="1271621"/>
            <a:ext cx="3145131" cy="5076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127000" dist="1397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>
            <a:spLocks noGrp="1"/>
          </p:cNvSpPr>
          <p:nvPr>
            <p:ph type="body" idx="1"/>
          </p:nvPr>
        </p:nvSpPr>
        <p:spPr>
          <a:xfrm>
            <a:off x="4648200" y="1505582"/>
            <a:ext cx="3845487" cy="52014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71805">
              <a:lnSpc>
                <a:spcPct val="125000"/>
              </a:lnSpc>
            </a:pPr>
            <a:r>
              <a:rPr sz="2400" b="1" dirty="0">
                <a:solidFill>
                  <a:srgbClr val="002060"/>
                </a:solidFill>
                <a:latin typeface="+mn-lt"/>
              </a:rPr>
              <a:t>“This </a:t>
            </a:r>
            <a:r>
              <a:rPr sz="2400" b="1" spc="-10" dirty="0">
                <a:solidFill>
                  <a:srgbClr val="002060"/>
                </a:solidFill>
                <a:latin typeface="+mn-lt"/>
              </a:rPr>
              <a:t>unorthodox program” </a:t>
            </a:r>
            <a:r>
              <a:rPr sz="2400" b="1" dirty="0">
                <a:solidFill>
                  <a:srgbClr val="002060"/>
                </a:solidFill>
                <a:latin typeface="+mn-lt"/>
              </a:rPr>
              <a:t>[is]… </a:t>
            </a:r>
            <a:r>
              <a:rPr sz="2400" b="1" spc="-5" dirty="0">
                <a:solidFill>
                  <a:srgbClr val="002060"/>
                </a:solidFill>
                <a:latin typeface="+mn-lt"/>
              </a:rPr>
              <a:t>a  </a:t>
            </a:r>
            <a:r>
              <a:rPr sz="2400" b="1" spc="-10" dirty="0">
                <a:solidFill>
                  <a:srgbClr val="002060"/>
                </a:solidFill>
                <a:latin typeface="+mn-lt"/>
              </a:rPr>
              <a:t>tremendously significant  experiment:</a:t>
            </a:r>
          </a:p>
          <a:p>
            <a:pPr marR="374650">
              <a:lnSpc>
                <a:spcPct val="125000"/>
              </a:lnSpc>
            </a:pPr>
            <a:r>
              <a:rPr sz="2400" b="1" dirty="0">
                <a:solidFill>
                  <a:srgbClr val="002060"/>
                </a:solidFill>
                <a:latin typeface="+mn-lt"/>
              </a:rPr>
              <a:t>to </a:t>
            </a:r>
            <a:r>
              <a:rPr sz="2400" b="1" spc="-10" dirty="0">
                <a:solidFill>
                  <a:srgbClr val="002060"/>
                </a:solidFill>
                <a:latin typeface="+mn-lt"/>
              </a:rPr>
              <a:t>determine </a:t>
            </a:r>
            <a:r>
              <a:rPr sz="2400" b="1" spc="-15" dirty="0">
                <a:solidFill>
                  <a:srgbClr val="002060"/>
                </a:solidFill>
                <a:latin typeface="+mn-lt"/>
              </a:rPr>
              <a:t>whether </a:t>
            </a:r>
            <a:r>
              <a:rPr sz="2400" b="1" spc="-5" dirty="0">
                <a:solidFill>
                  <a:srgbClr val="002060"/>
                </a:solidFill>
                <a:latin typeface="+mn-lt"/>
              </a:rPr>
              <a:t>some of </a:t>
            </a:r>
            <a:r>
              <a:rPr sz="2400" b="1" spc="-10" dirty="0">
                <a:solidFill>
                  <a:srgbClr val="002060"/>
                </a:solidFill>
                <a:latin typeface="+mn-lt"/>
              </a:rPr>
              <a:t>the  superior </a:t>
            </a:r>
            <a:r>
              <a:rPr sz="2400" b="1" spc="-15" dirty="0">
                <a:solidFill>
                  <a:srgbClr val="002060"/>
                </a:solidFill>
                <a:latin typeface="+mn-lt"/>
              </a:rPr>
              <a:t>boys </a:t>
            </a:r>
            <a:r>
              <a:rPr sz="2400" b="1" spc="-10" dirty="0">
                <a:solidFill>
                  <a:srgbClr val="002060"/>
                </a:solidFill>
                <a:latin typeface="+mn-lt"/>
              </a:rPr>
              <a:t>and </a:t>
            </a:r>
            <a:r>
              <a:rPr sz="2400" b="1" spc="-5" dirty="0">
                <a:solidFill>
                  <a:srgbClr val="002060"/>
                </a:solidFill>
                <a:latin typeface="+mn-lt"/>
              </a:rPr>
              <a:t>girls in </a:t>
            </a:r>
            <a:r>
              <a:rPr sz="2400" b="1" spc="-10" dirty="0">
                <a:solidFill>
                  <a:srgbClr val="002060"/>
                </a:solidFill>
                <a:latin typeface="+mn-lt"/>
              </a:rPr>
              <a:t>high  school </a:t>
            </a:r>
            <a:r>
              <a:rPr sz="2400" b="1" spc="-5" dirty="0">
                <a:solidFill>
                  <a:srgbClr val="002060"/>
                </a:solidFill>
                <a:latin typeface="+mn-lt"/>
              </a:rPr>
              <a:t>are </a:t>
            </a:r>
            <a:r>
              <a:rPr sz="2400" b="1" spc="-10" dirty="0">
                <a:solidFill>
                  <a:srgbClr val="002060"/>
                </a:solidFill>
                <a:latin typeface="+mn-lt"/>
              </a:rPr>
              <a:t>capable </a:t>
            </a:r>
            <a:r>
              <a:rPr sz="2400" b="1" spc="-5" dirty="0">
                <a:solidFill>
                  <a:srgbClr val="002060"/>
                </a:solidFill>
                <a:latin typeface="+mn-lt"/>
              </a:rPr>
              <a:t>of </a:t>
            </a:r>
            <a:r>
              <a:rPr sz="2400" b="1" spc="-10" dirty="0">
                <a:solidFill>
                  <a:srgbClr val="002060"/>
                </a:solidFill>
                <a:latin typeface="+mn-lt"/>
              </a:rPr>
              <a:t>doing college  work…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00" b="1" dirty="0">
              <a:latin typeface="+mn-lt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sz="2400" b="1" dirty="0">
                <a:solidFill>
                  <a:srgbClr val="FF9012"/>
                </a:solidFill>
                <a:latin typeface="+mn-lt"/>
              </a:rPr>
              <a:t>The answer appears to </a:t>
            </a:r>
            <a:r>
              <a:rPr sz="2400" b="1" spc="-5" dirty="0">
                <a:solidFill>
                  <a:srgbClr val="FF9012"/>
                </a:solidFill>
                <a:latin typeface="+mn-lt"/>
              </a:rPr>
              <a:t>be</a:t>
            </a:r>
            <a:r>
              <a:rPr sz="2400" b="1" spc="-130" dirty="0">
                <a:solidFill>
                  <a:srgbClr val="FF9012"/>
                </a:solidFill>
                <a:latin typeface="+mn-lt"/>
              </a:rPr>
              <a:t> </a:t>
            </a:r>
            <a:r>
              <a:rPr sz="2400" b="1" spc="-10" dirty="0">
                <a:solidFill>
                  <a:srgbClr val="FF9012"/>
                </a:solidFill>
                <a:latin typeface="+mn-lt"/>
              </a:rPr>
              <a:t>‘yes.’”</a:t>
            </a:r>
            <a:endParaRPr sz="2400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9" grpId="0" animBg="1"/>
      <p:bldP spid="10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2625" y="6342004"/>
            <a:ext cx="1733328" cy="2983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89507" y="6343523"/>
            <a:ext cx="327660" cy="287020"/>
          </a:xfrm>
          <a:custGeom>
            <a:avLst/>
            <a:gdLst/>
            <a:ahLst/>
            <a:cxnLst/>
            <a:rect l="l" t="t" r="r" b="b"/>
            <a:pathLst>
              <a:path w="327659" h="287020">
                <a:moveTo>
                  <a:pt x="99656" y="286544"/>
                </a:moveTo>
                <a:lnTo>
                  <a:pt x="0" y="286544"/>
                </a:lnTo>
                <a:lnTo>
                  <a:pt x="0" y="258379"/>
                </a:lnTo>
                <a:lnTo>
                  <a:pt x="31780" y="258379"/>
                </a:lnTo>
                <a:lnTo>
                  <a:pt x="142030" y="0"/>
                </a:lnTo>
                <a:lnTo>
                  <a:pt x="188131" y="0"/>
                </a:lnTo>
                <a:lnTo>
                  <a:pt x="203790" y="37162"/>
                </a:lnTo>
                <a:lnTo>
                  <a:pt x="163020" y="37162"/>
                </a:lnTo>
                <a:lnTo>
                  <a:pt x="118685" y="142979"/>
                </a:lnTo>
                <a:lnTo>
                  <a:pt x="248380" y="142979"/>
                </a:lnTo>
                <a:lnTo>
                  <a:pt x="260248" y="171144"/>
                </a:lnTo>
                <a:lnTo>
                  <a:pt x="107111" y="171144"/>
                </a:lnTo>
                <a:lnTo>
                  <a:pt x="69445" y="259748"/>
                </a:lnTo>
                <a:lnTo>
                  <a:pt x="99656" y="259748"/>
                </a:lnTo>
                <a:lnTo>
                  <a:pt x="99656" y="286544"/>
                </a:lnTo>
                <a:close/>
              </a:path>
              <a:path w="327659" h="287020">
                <a:moveTo>
                  <a:pt x="248380" y="142979"/>
                </a:moveTo>
                <a:lnTo>
                  <a:pt x="206767" y="142979"/>
                </a:lnTo>
                <a:lnTo>
                  <a:pt x="163020" y="37162"/>
                </a:lnTo>
                <a:lnTo>
                  <a:pt x="203790" y="37162"/>
                </a:lnTo>
                <a:lnTo>
                  <a:pt x="248380" y="142979"/>
                </a:lnTo>
                <a:close/>
              </a:path>
              <a:path w="327659" h="287020">
                <a:moveTo>
                  <a:pt x="297007" y="258379"/>
                </a:moveTo>
                <a:lnTo>
                  <a:pt x="254438" y="258379"/>
                </a:lnTo>
                <a:lnTo>
                  <a:pt x="218341" y="171144"/>
                </a:lnTo>
                <a:lnTo>
                  <a:pt x="260248" y="171144"/>
                </a:lnTo>
                <a:lnTo>
                  <a:pt x="297007" y="258379"/>
                </a:lnTo>
                <a:close/>
              </a:path>
              <a:path w="327659" h="287020">
                <a:moveTo>
                  <a:pt x="327610" y="286544"/>
                </a:moveTo>
                <a:lnTo>
                  <a:pt x="229523" y="286544"/>
                </a:lnTo>
                <a:lnTo>
                  <a:pt x="229523" y="258379"/>
                </a:lnTo>
                <a:lnTo>
                  <a:pt x="327610" y="258379"/>
                </a:lnTo>
                <a:lnTo>
                  <a:pt x="327610" y="286544"/>
                </a:lnTo>
                <a:close/>
              </a:path>
            </a:pathLst>
          </a:custGeom>
          <a:solidFill>
            <a:srgbClr val="0053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418443" y="6344301"/>
            <a:ext cx="147320" cy="0"/>
          </a:xfrm>
          <a:custGeom>
            <a:avLst/>
            <a:gdLst/>
            <a:ahLst/>
            <a:cxnLst/>
            <a:rect l="l" t="t" r="r" b="b"/>
            <a:pathLst>
              <a:path w="147320">
                <a:moveTo>
                  <a:pt x="0" y="0"/>
                </a:moveTo>
                <a:lnTo>
                  <a:pt x="14707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18443" y="6346204"/>
            <a:ext cx="159385" cy="0"/>
          </a:xfrm>
          <a:custGeom>
            <a:avLst/>
            <a:gdLst/>
            <a:ahLst/>
            <a:cxnLst/>
            <a:rect l="l" t="t" r="r" b="b"/>
            <a:pathLst>
              <a:path w="159384">
                <a:moveTo>
                  <a:pt x="0" y="0"/>
                </a:moveTo>
                <a:lnTo>
                  <a:pt x="15928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418443" y="6348740"/>
            <a:ext cx="168275" cy="0"/>
          </a:xfrm>
          <a:custGeom>
            <a:avLst/>
            <a:gdLst/>
            <a:ahLst/>
            <a:cxnLst/>
            <a:rect l="l" t="t" r="r" b="b"/>
            <a:pathLst>
              <a:path w="168275">
                <a:moveTo>
                  <a:pt x="0" y="0"/>
                </a:moveTo>
                <a:lnTo>
                  <a:pt x="16791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418443" y="6350642"/>
            <a:ext cx="175260" cy="0"/>
          </a:xfrm>
          <a:custGeom>
            <a:avLst/>
            <a:gdLst/>
            <a:ahLst/>
            <a:cxnLst/>
            <a:rect l="l" t="t" r="r" b="b"/>
            <a:pathLst>
              <a:path w="175259">
                <a:moveTo>
                  <a:pt x="0" y="0"/>
                </a:moveTo>
                <a:lnTo>
                  <a:pt x="17474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418443" y="6352544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8010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418443" y="6354447"/>
            <a:ext cx="184785" cy="0"/>
          </a:xfrm>
          <a:custGeom>
            <a:avLst/>
            <a:gdLst/>
            <a:ahLst/>
            <a:cxnLst/>
            <a:rect l="l" t="t" r="r" b="b"/>
            <a:pathLst>
              <a:path w="184784">
                <a:moveTo>
                  <a:pt x="0" y="0"/>
                </a:moveTo>
                <a:lnTo>
                  <a:pt x="18469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418443" y="6356349"/>
            <a:ext cx="188595" cy="0"/>
          </a:xfrm>
          <a:custGeom>
            <a:avLst/>
            <a:gdLst/>
            <a:ahLst/>
            <a:cxnLst/>
            <a:rect l="l" t="t" r="r" b="b"/>
            <a:pathLst>
              <a:path w="188595">
                <a:moveTo>
                  <a:pt x="0" y="0"/>
                </a:moveTo>
                <a:lnTo>
                  <a:pt x="18855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418443" y="6358251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27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418443" y="6360153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34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418443" y="6362055"/>
            <a:ext cx="198755" cy="0"/>
          </a:xfrm>
          <a:custGeom>
            <a:avLst/>
            <a:gdLst/>
            <a:ahLst/>
            <a:cxnLst/>
            <a:rect l="l" t="t" r="r" b="b"/>
            <a:pathLst>
              <a:path w="198754">
                <a:moveTo>
                  <a:pt x="0" y="0"/>
                </a:moveTo>
                <a:lnTo>
                  <a:pt x="19829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418443" y="6363957"/>
            <a:ext cx="200660" cy="0"/>
          </a:xfrm>
          <a:custGeom>
            <a:avLst/>
            <a:gdLst/>
            <a:ahLst/>
            <a:cxnLst/>
            <a:rect l="l" t="t" r="r" b="b"/>
            <a:pathLst>
              <a:path w="200659">
                <a:moveTo>
                  <a:pt x="0" y="0"/>
                </a:moveTo>
                <a:lnTo>
                  <a:pt x="20066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418443" y="6365859"/>
            <a:ext cx="203835" cy="0"/>
          </a:xfrm>
          <a:custGeom>
            <a:avLst/>
            <a:gdLst/>
            <a:ahLst/>
            <a:cxnLst/>
            <a:rect l="l" t="t" r="r" b="b"/>
            <a:pathLst>
              <a:path w="203834">
                <a:moveTo>
                  <a:pt x="0" y="0"/>
                </a:moveTo>
                <a:lnTo>
                  <a:pt x="20339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418443" y="6367762"/>
            <a:ext cx="205740" cy="0"/>
          </a:xfrm>
          <a:custGeom>
            <a:avLst/>
            <a:gdLst/>
            <a:ahLst/>
            <a:cxnLst/>
            <a:rect l="l" t="t" r="r" b="b"/>
            <a:pathLst>
              <a:path w="205740">
                <a:moveTo>
                  <a:pt x="0" y="0"/>
                </a:moveTo>
                <a:lnTo>
                  <a:pt x="20513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418443" y="6369664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4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467683" y="6370298"/>
            <a:ext cx="0" cy="115570"/>
          </a:xfrm>
          <a:custGeom>
            <a:avLst/>
            <a:gdLst/>
            <a:ahLst/>
            <a:cxnLst/>
            <a:rect l="l" t="t" r="r" b="b"/>
            <a:pathLst>
              <a:path h="115570">
                <a:moveTo>
                  <a:pt x="0" y="0"/>
                </a:moveTo>
                <a:lnTo>
                  <a:pt x="0" y="115398"/>
                </a:lnTo>
              </a:path>
            </a:pathLst>
          </a:custGeom>
          <a:ln w="38842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448261" y="6486965"/>
            <a:ext cx="176530" cy="0"/>
          </a:xfrm>
          <a:custGeom>
            <a:avLst/>
            <a:gdLst/>
            <a:ahLst/>
            <a:cxnLst/>
            <a:rect l="l" t="t" r="r" b="b"/>
            <a:pathLst>
              <a:path w="176529">
                <a:moveTo>
                  <a:pt x="0" y="0"/>
                </a:moveTo>
                <a:lnTo>
                  <a:pt x="17629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448261" y="6489501"/>
            <a:ext cx="174625" cy="0"/>
          </a:xfrm>
          <a:custGeom>
            <a:avLst/>
            <a:gdLst/>
            <a:ahLst/>
            <a:cxnLst/>
            <a:rect l="l" t="t" r="r" b="b"/>
            <a:pathLst>
              <a:path w="174625">
                <a:moveTo>
                  <a:pt x="0" y="0"/>
                </a:moveTo>
                <a:lnTo>
                  <a:pt x="17443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448261" y="6491403"/>
            <a:ext cx="172720" cy="0"/>
          </a:xfrm>
          <a:custGeom>
            <a:avLst/>
            <a:gdLst/>
            <a:ahLst/>
            <a:cxnLst/>
            <a:rect l="l" t="t" r="r" b="b"/>
            <a:pathLst>
              <a:path w="172720">
                <a:moveTo>
                  <a:pt x="0" y="0"/>
                </a:moveTo>
                <a:lnTo>
                  <a:pt x="17220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448261" y="6493305"/>
            <a:ext cx="170180" cy="0"/>
          </a:xfrm>
          <a:custGeom>
            <a:avLst/>
            <a:gdLst/>
            <a:ahLst/>
            <a:cxnLst/>
            <a:rect l="l" t="t" r="r" b="b"/>
            <a:pathLst>
              <a:path w="170179">
                <a:moveTo>
                  <a:pt x="0" y="0"/>
                </a:moveTo>
                <a:lnTo>
                  <a:pt x="16989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448261" y="6495208"/>
            <a:ext cx="167005" cy="0"/>
          </a:xfrm>
          <a:custGeom>
            <a:avLst/>
            <a:gdLst/>
            <a:ahLst/>
            <a:cxnLst/>
            <a:rect l="l" t="t" r="r" b="b"/>
            <a:pathLst>
              <a:path w="167004">
                <a:moveTo>
                  <a:pt x="0" y="0"/>
                </a:moveTo>
                <a:lnTo>
                  <a:pt x="16699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448261" y="6497110"/>
            <a:ext cx="164465" cy="0"/>
          </a:xfrm>
          <a:custGeom>
            <a:avLst/>
            <a:gdLst/>
            <a:ahLst/>
            <a:cxnLst/>
            <a:rect l="l" t="t" r="r" b="b"/>
            <a:pathLst>
              <a:path w="164465">
                <a:moveTo>
                  <a:pt x="0" y="0"/>
                </a:moveTo>
                <a:lnTo>
                  <a:pt x="16398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448261" y="6499012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086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448261" y="6500914"/>
            <a:ext cx="157480" cy="0"/>
          </a:xfrm>
          <a:custGeom>
            <a:avLst/>
            <a:gdLst/>
            <a:ahLst/>
            <a:cxnLst/>
            <a:rect l="l" t="t" r="r" b="b"/>
            <a:pathLst>
              <a:path w="157479">
                <a:moveTo>
                  <a:pt x="0" y="0"/>
                </a:moveTo>
                <a:lnTo>
                  <a:pt x="15707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448261" y="6502817"/>
            <a:ext cx="153035" cy="0"/>
          </a:xfrm>
          <a:custGeom>
            <a:avLst/>
            <a:gdLst/>
            <a:ahLst/>
            <a:cxnLst/>
            <a:rect l="l" t="t" r="r" b="b"/>
            <a:pathLst>
              <a:path w="153034">
                <a:moveTo>
                  <a:pt x="0" y="0"/>
                </a:moveTo>
                <a:lnTo>
                  <a:pt x="15257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448261" y="6504719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90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448261" y="6506621"/>
            <a:ext cx="142240" cy="0"/>
          </a:xfrm>
          <a:custGeom>
            <a:avLst/>
            <a:gdLst/>
            <a:ahLst/>
            <a:cxnLst/>
            <a:rect l="l" t="t" r="r" b="b"/>
            <a:pathLst>
              <a:path w="142240">
                <a:moveTo>
                  <a:pt x="0" y="0"/>
                </a:moveTo>
                <a:lnTo>
                  <a:pt x="14183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448261" y="6508523"/>
            <a:ext cx="135255" cy="0"/>
          </a:xfrm>
          <a:custGeom>
            <a:avLst/>
            <a:gdLst/>
            <a:ahLst/>
            <a:cxnLst/>
            <a:rect l="l" t="t" r="r" b="b"/>
            <a:pathLst>
              <a:path w="135254">
                <a:moveTo>
                  <a:pt x="0" y="0"/>
                </a:moveTo>
                <a:lnTo>
                  <a:pt x="134881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448261" y="6511059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76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448261" y="6512961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50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467683" y="6513595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500"/>
                </a:lnTo>
              </a:path>
            </a:pathLst>
          </a:custGeom>
          <a:ln w="38842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556348" y="6371884"/>
            <a:ext cx="71755" cy="0"/>
          </a:xfrm>
          <a:custGeom>
            <a:avLst/>
            <a:gdLst/>
            <a:ahLst/>
            <a:cxnLst/>
            <a:rect l="l" t="t" r="r" b="b"/>
            <a:pathLst>
              <a:path w="71754">
                <a:moveTo>
                  <a:pt x="0" y="0"/>
                </a:moveTo>
                <a:lnTo>
                  <a:pt x="7121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566863" y="6373840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63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573234" y="6375796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3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578139" y="6377752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89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581735" y="6379708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6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584653" y="6381664"/>
            <a:ext cx="50165" cy="0"/>
          </a:xfrm>
          <a:custGeom>
            <a:avLst/>
            <a:gdLst/>
            <a:ahLst/>
            <a:cxnLst/>
            <a:rect l="l" t="t" r="r" b="b"/>
            <a:pathLst>
              <a:path w="50165">
                <a:moveTo>
                  <a:pt x="0" y="0"/>
                </a:moveTo>
                <a:lnTo>
                  <a:pt x="5003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587407" y="6383620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0" y="0"/>
                </a:moveTo>
                <a:lnTo>
                  <a:pt x="4820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589569" y="6385576"/>
            <a:ext cx="47625" cy="0"/>
          </a:xfrm>
          <a:custGeom>
            <a:avLst/>
            <a:gdLst/>
            <a:ahLst/>
            <a:cxnLst/>
            <a:rect l="l" t="t" r="r" b="b"/>
            <a:pathLst>
              <a:path w="47625">
                <a:moveTo>
                  <a:pt x="0" y="0"/>
                </a:moveTo>
                <a:lnTo>
                  <a:pt x="4722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591207" y="638753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41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593135" y="6389488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28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594577" y="6391443"/>
            <a:ext cx="45085" cy="0"/>
          </a:xfrm>
          <a:custGeom>
            <a:avLst/>
            <a:gdLst/>
            <a:ahLst/>
            <a:cxnLst/>
            <a:rect l="l" t="t" r="r" b="b"/>
            <a:pathLst>
              <a:path w="45084">
                <a:moveTo>
                  <a:pt x="0" y="0"/>
                </a:moveTo>
                <a:lnTo>
                  <a:pt x="4483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595600" y="6393400"/>
            <a:ext cx="45085" cy="0"/>
          </a:xfrm>
          <a:custGeom>
            <a:avLst/>
            <a:gdLst/>
            <a:ahLst/>
            <a:cxnLst/>
            <a:rect l="l" t="t" r="r" b="b"/>
            <a:pathLst>
              <a:path w="45084">
                <a:moveTo>
                  <a:pt x="0" y="0"/>
                </a:moveTo>
                <a:lnTo>
                  <a:pt x="4451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596879" y="639535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388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597775" y="6397311"/>
            <a:ext cx="43815" cy="0"/>
          </a:xfrm>
          <a:custGeom>
            <a:avLst/>
            <a:gdLst/>
            <a:ahLst/>
            <a:cxnLst/>
            <a:rect l="l" t="t" r="r" b="b"/>
            <a:pathLst>
              <a:path w="43815">
                <a:moveTo>
                  <a:pt x="0" y="0"/>
                </a:moveTo>
                <a:lnTo>
                  <a:pt x="4360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598615" y="6399267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314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599645" y="6401223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265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600349" y="6403179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45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600784" y="6405135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46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601386" y="6407091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14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601925" y="6409047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1981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602248" y="6411003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88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602680" y="6412959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751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602930" y="6414915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67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603150" y="6416871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67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603425" y="6418827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52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603569" y="6420783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7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603681" y="6422738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6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603763" y="6424695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3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603812" y="6426651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0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603824" y="6428606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39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603791" y="6430562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1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603725" y="6432518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2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603626" y="6434474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5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603420" y="6436430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57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603243" y="6438386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64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603035" y="6440342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64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602796" y="6442298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72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602382" y="6444254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85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602069" y="6446210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195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01546" y="6448166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11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600957" y="6450122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43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600531" y="6452078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42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599840" y="6454033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263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599088" y="6455990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3041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597993" y="6457946"/>
            <a:ext cx="43815" cy="0"/>
          </a:xfrm>
          <a:custGeom>
            <a:avLst/>
            <a:gdLst/>
            <a:ahLst/>
            <a:cxnLst/>
            <a:rect l="l" t="t" r="r" b="b"/>
            <a:pathLst>
              <a:path w="43815">
                <a:moveTo>
                  <a:pt x="0" y="0"/>
                </a:moveTo>
                <a:lnTo>
                  <a:pt x="4358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597106" y="6459901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386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596162" y="646185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7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594821" y="6463813"/>
            <a:ext cx="45085" cy="0"/>
          </a:xfrm>
          <a:custGeom>
            <a:avLst/>
            <a:gdLst/>
            <a:ahLst/>
            <a:cxnLst/>
            <a:rect l="l" t="t" r="r" b="b"/>
            <a:pathLst>
              <a:path w="45084">
                <a:moveTo>
                  <a:pt x="0" y="0"/>
                </a:moveTo>
                <a:lnTo>
                  <a:pt x="4482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593384" y="6465769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53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591858" y="6467725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629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590245" y="6469681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82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588110" y="6471637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0" y="0"/>
                </a:moveTo>
                <a:lnTo>
                  <a:pt x="4810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585385" y="6473593"/>
            <a:ext cx="50165" cy="0"/>
          </a:xfrm>
          <a:custGeom>
            <a:avLst/>
            <a:gdLst/>
            <a:ahLst/>
            <a:cxnLst/>
            <a:rect l="l" t="t" r="r" b="b"/>
            <a:pathLst>
              <a:path w="50165">
                <a:moveTo>
                  <a:pt x="0" y="0"/>
                </a:moveTo>
                <a:lnTo>
                  <a:pt x="4961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582490" y="6475549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56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579438" y="6477505"/>
            <a:ext cx="53340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328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575141" y="6479461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18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569443" y="6481417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42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561568" y="6483373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677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545326" y="6485329"/>
            <a:ext cx="81915" cy="0"/>
          </a:xfrm>
          <a:custGeom>
            <a:avLst/>
            <a:gdLst/>
            <a:ahLst/>
            <a:cxnLst/>
            <a:rect l="l" t="t" r="r" b="b"/>
            <a:pathLst>
              <a:path w="81915">
                <a:moveTo>
                  <a:pt x="0" y="0"/>
                </a:moveTo>
                <a:lnTo>
                  <a:pt x="8143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417659" y="6615399"/>
            <a:ext cx="99695" cy="0"/>
          </a:xfrm>
          <a:custGeom>
            <a:avLst/>
            <a:gdLst/>
            <a:ahLst/>
            <a:cxnLst/>
            <a:rect l="l" t="t" r="r" b="b"/>
            <a:pathLst>
              <a:path w="99695">
                <a:moveTo>
                  <a:pt x="0" y="0"/>
                </a:moveTo>
                <a:lnTo>
                  <a:pt x="99460" y="0"/>
                </a:lnTo>
              </a:path>
            </a:pathLst>
          </a:custGeom>
          <a:ln w="27383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643847" y="6342936"/>
            <a:ext cx="20320" cy="20320"/>
          </a:xfrm>
          <a:custGeom>
            <a:avLst/>
            <a:gdLst/>
            <a:ahLst/>
            <a:cxnLst/>
            <a:rect l="l" t="t" r="r" b="b"/>
            <a:pathLst>
              <a:path w="20320" h="20320">
                <a:moveTo>
                  <a:pt x="15497" y="19950"/>
                </a:moveTo>
                <a:lnTo>
                  <a:pt x="4512" y="19950"/>
                </a:lnTo>
                <a:lnTo>
                  <a:pt x="0" y="15451"/>
                </a:lnTo>
                <a:lnTo>
                  <a:pt x="0" y="4498"/>
                </a:lnTo>
                <a:lnTo>
                  <a:pt x="4512" y="0"/>
                </a:lnTo>
                <a:lnTo>
                  <a:pt x="15497" y="0"/>
                </a:lnTo>
                <a:lnTo>
                  <a:pt x="17263" y="1760"/>
                </a:lnTo>
                <a:lnTo>
                  <a:pt x="5296" y="1760"/>
                </a:lnTo>
                <a:lnTo>
                  <a:pt x="1961" y="5281"/>
                </a:lnTo>
                <a:lnTo>
                  <a:pt x="1961" y="14669"/>
                </a:lnTo>
                <a:lnTo>
                  <a:pt x="5296" y="18190"/>
                </a:lnTo>
                <a:lnTo>
                  <a:pt x="17263" y="18190"/>
                </a:lnTo>
                <a:lnTo>
                  <a:pt x="15497" y="19950"/>
                </a:lnTo>
                <a:close/>
              </a:path>
              <a:path w="20320" h="20320">
                <a:moveTo>
                  <a:pt x="17263" y="18190"/>
                </a:moveTo>
                <a:lnTo>
                  <a:pt x="14713" y="18190"/>
                </a:lnTo>
                <a:lnTo>
                  <a:pt x="17851" y="14669"/>
                </a:lnTo>
                <a:lnTo>
                  <a:pt x="17851" y="5281"/>
                </a:lnTo>
                <a:lnTo>
                  <a:pt x="14713" y="1760"/>
                </a:lnTo>
                <a:lnTo>
                  <a:pt x="17263" y="1760"/>
                </a:lnTo>
                <a:lnTo>
                  <a:pt x="20009" y="4498"/>
                </a:lnTo>
                <a:lnTo>
                  <a:pt x="20009" y="15451"/>
                </a:lnTo>
                <a:lnTo>
                  <a:pt x="17263" y="18190"/>
                </a:lnTo>
                <a:close/>
              </a:path>
              <a:path w="20320" h="20320">
                <a:moveTo>
                  <a:pt x="7846" y="15843"/>
                </a:moveTo>
                <a:lnTo>
                  <a:pt x="6081" y="15843"/>
                </a:lnTo>
                <a:lnTo>
                  <a:pt x="6081" y="4303"/>
                </a:lnTo>
                <a:lnTo>
                  <a:pt x="13339" y="4303"/>
                </a:lnTo>
                <a:lnTo>
                  <a:pt x="14516" y="5281"/>
                </a:lnTo>
                <a:lnTo>
                  <a:pt x="14516" y="5672"/>
                </a:lnTo>
                <a:lnTo>
                  <a:pt x="11770" y="5672"/>
                </a:lnTo>
                <a:lnTo>
                  <a:pt x="10201" y="5867"/>
                </a:lnTo>
                <a:lnTo>
                  <a:pt x="7846" y="5867"/>
                </a:lnTo>
                <a:lnTo>
                  <a:pt x="7846" y="9388"/>
                </a:lnTo>
                <a:lnTo>
                  <a:pt x="14516" y="9388"/>
                </a:lnTo>
                <a:lnTo>
                  <a:pt x="14516" y="9779"/>
                </a:lnTo>
                <a:lnTo>
                  <a:pt x="13536" y="10562"/>
                </a:lnTo>
                <a:lnTo>
                  <a:pt x="11574" y="10757"/>
                </a:lnTo>
                <a:lnTo>
                  <a:pt x="7846" y="10757"/>
                </a:lnTo>
                <a:lnTo>
                  <a:pt x="7846" y="15843"/>
                </a:lnTo>
                <a:close/>
              </a:path>
              <a:path w="20320" h="20320">
                <a:moveTo>
                  <a:pt x="14516" y="9388"/>
                </a:moveTo>
                <a:lnTo>
                  <a:pt x="11574" y="9388"/>
                </a:lnTo>
                <a:lnTo>
                  <a:pt x="12947" y="9192"/>
                </a:lnTo>
                <a:lnTo>
                  <a:pt x="12947" y="6063"/>
                </a:lnTo>
                <a:lnTo>
                  <a:pt x="11770" y="5672"/>
                </a:lnTo>
                <a:lnTo>
                  <a:pt x="14516" y="5672"/>
                </a:lnTo>
                <a:lnTo>
                  <a:pt x="14516" y="9388"/>
                </a:lnTo>
                <a:close/>
              </a:path>
              <a:path w="20320" h="20320">
                <a:moveTo>
                  <a:pt x="14909" y="15843"/>
                </a:moveTo>
                <a:lnTo>
                  <a:pt x="12947" y="15843"/>
                </a:lnTo>
                <a:lnTo>
                  <a:pt x="9808" y="10757"/>
                </a:lnTo>
                <a:lnTo>
                  <a:pt x="11574" y="10757"/>
                </a:lnTo>
                <a:lnTo>
                  <a:pt x="14909" y="15843"/>
                </a:lnTo>
                <a:close/>
              </a:path>
            </a:pathLst>
          </a:custGeom>
          <a:solidFill>
            <a:srgbClr val="0053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3884294" y="992896"/>
            <a:ext cx="1377315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Thank</a:t>
            </a:r>
            <a:r>
              <a:rPr sz="2000" b="1" spc="-9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529B"/>
                </a:solidFill>
                <a:latin typeface="Arial"/>
                <a:cs typeface="Arial"/>
              </a:rPr>
              <a:t>you!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96" name="object 96"/>
          <p:cNvSpPr txBox="1">
            <a:spLocks noGrp="1"/>
          </p:cNvSpPr>
          <p:nvPr>
            <p:ph type="title"/>
          </p:nvPr>
        </p:nvSpPr>
        <p:spPr>
          <a:xfrm>
            <a:off x="3020060" y="1906142"/>
            <a:ext cx="3105785" cy="738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="0" spc="-5" dirty="0">
                <a:solidFill>
                  <a:srgbClr val="626262"/>
                </a:solidFill>
                <a:latin typeface="Arial"/>
                <a:cs typeface="Arial"/>
              </a:rPr>
              <a:t>Q</a:t>
            </a:r>
            <a:r>
              <a:rPr sz="4800" b="0" spc="-10" dirty="0">
                <a:solidFill>
                  <a:srgbClr val="626262"/>
                </a:solidFill>
                <a:latin typeface="Arial"/>
                <a:cs typeface="Arial"/>
              </a:rPr>
              <a:t>ue</a:t>
            </a:r>
            <a:r>
              <a:rPr sz="4800" b="0" dirty="0">
                <a:solidFill>
                  <a:srgbClr val="626262"/>
                </a:solidFill>
                <a:latin typeface="Arial"/>
                <a:cs typeface="Arial"/>
              </a:rPr>
              <a:t>s</a:t>
            </a:r>
            <a:r>
              <a:rPr sz="4800" b="0" spc="-5" dirty="0">
                <a:solidFill>
                  <a:srgbClr val="626262"/>
                </a:solidFill>
                <a:latin typeface="Arial"/>
                <a:cs typeface="Arial"/>
              </a:rPr>
              <a:t>ti</a:t>
            </a:r>
            <a:r>
              <a:rPr sz="4800" b="0" spc="-10" dirty="0">
                <a:solidFill>
                  <a:srgbClr val="626262"/>
                </a:solidFill>
                <a:latin typeface="Arial"/>
                <a:cs typeface="Arial"/>
              </a:rPr>
              <a:t>on</a:t>
            </a:r>
            <a:r>
              <a:rPr sz="4800" b="0" spc="-5" dirty="0">
                <a:solidFill>
                  <a:srgbClr val="626262"/>
                </a:solidFill>
                <a:latin typeface="Arial"/>
                <a:cs typeface="Arial"/>
              </a:rPr>
              <a:t>s?</a:t>
            </a:r>
            <a:endParaRPr sz="4800" dirty="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2287016" y="3635375"/>
            <a:ext cx="4573270" cy="1735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800" dirty="0">
                <a:solidFill>
                  <a:srgbClr val="626262"/>
                </a:solidFill>
                <a:latin typeface="Arial"/>
                <a:cs typeface="Arial"/>
              </a:rPr>
              <a:t>Brandon Abdon,</a:t>
            </a:r>
            <a:r>
              <a:rPr sz="2800" spc="-235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626262"/>
                </a:solidFill>
                <a:latin typeface="Arial"/>
                <a:cs typeface="Arial"/>
              </a:rPr>
              <a:t>Director</a:t>
            </a:r>
            <a:endParaRPr sz="2800" dirty="0">
              <a:latin typeface="Arial"/>
              <a:cs typeface="Arial"/>
            </a:endParaRPr>
          </a:p>
          <a:p>
            <a:pPr marL="12700" marR="5080" algn="ctr">
              <a:lnSpc>
                <a:spcPct val="141500"/>
              </a:lnSpc>
              <a:spcBef>
                <a:spcPts val="30"/>
              </a:spcBef>
            </a:pPr>
            <a:r>
              <a:rPr sz="2000" dirty="0">
                <a:solidFill>
                  <a:srgbClr val="626262"/>
                </a:solidFill>
                <a:latin typeface="Arial"/>
                <a:cs typeface="Arial"/>
              </a:rPr>
              <a:t>Curriculum, </a:t>
            </a:r>
            <a:r>
              <a:rPr sz="2000" spc="-5" dirty="0">
                <a:solidFill>
                  <a:srgbClr val="626262"/>
                </a:solidFill>
                <a:latin typeface="Arial"/>
                <a:cs typeface="Arial"/>
              </a:rPr>
              <a:t>Instruction, </a:t>
            </a:r>
            <a:r>
              <a:rPr sz="2000" dirty="0">
                <a:solidFill>
                  <a:srgbClr val="626262"/>
                </a:solidFill>
                <a:latin typeface="Arial"/>
                <a:cs typeface="Arial"/>
              </a:rPr>
              <a:t>and</a:t>
            </a:r>
            <a:r>
              <a:rPr sz="2000" spc="-220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626262"/>
                </a:solidFill>
                <a:latin typeface="Arial"/>
                <a:cs typeface="Arial"/>
              </a:rPr>
              <a:t>Assessment  Advanced Placement English  </a:t>
            </a:r>
            <a:r>
              <a:rPr sz="2000" u="sng" spc="-5" dirty="0">
                <a:solidFill>
                  <a:srgbClr val="5F0023"/>
                </a:solidFill>
                <a:latin typeface="Arial"/>
                <a:cs typeface="Arial"/>
                <a:hlinkClick r:id="rId3"/>
              </a:rPr>
              <a:t>babdon@collegeboard.org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  <p:bldP spid="9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188976"/>
            <a:ext cx="8730996" cy="64785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781794" y="5164835"/>
            <a:ext cx="2139950" cy="1217930"/>
          </a:xfrm>
          <a:custGeom>
            <a:avLst/>
            <a:gdLst/>
            <a:ahLst/>
            <a:cxnLst/>
            <a:rect l="l" t="t" r="r" b="b"/>
            <a:pathLst>
              <a:path w="2139950" h="1217929">
                <a:moveTo>
                  <a:pt x="2139695" y="0"/>
                </a:moveTo>
                <a:lnTo>
                  <a:pt x="682294" y="17957"/>
                </a:lnTo>
                <a:lnTo>
                  <a:pt x="0" y="1217676"/>
                </a:lnTo>
                <a:lnTo>
                  <a:pt x="2133511" y="1217676"/>
                </a:lnTo>
                <a:lnTo>
                  <a:pt x="2139695" y="0"/>
                </a:lnTo>
                <a:close/>
              </a:path>
            </a:pathLst>
          </a:custGeom>
          <a:solidFill>
            <a:srgbClr val="B7C2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18476" y="5503164"/>
            <a:ext cx="861059" cy="5623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148121"/>
            <a:ext cx="7541259" cy="1249680"/>
          </a:xfrm>
          <a:custGeom>
            <a:avLst/>
            <a:gdLst/>
            <a:ahLst/>
            <a:cxnLst/>
            <a:rect l="l" t="t" r="r" b="b"/>
            <a:pathLst>
              <a:path w="7541259" h="1249679">
                <a:moveTo>
                  <a:pt x="0" y="0"/>
                </a:moveTo>
                <a:lnTo>
                  <a:pt x="0" y="1249538"/>
                </a:lnTo>
                <a:lnTo>
                  <a:pt x="6840503" y="1214756"/>
                </a:lnTo>
                <a:lnTo>
                  <a:pt x="7540755" y="22861"/>
                </a:lnTo>
                <a:lnTo>
                  <a:pt x="0" y="0"/>
                </a:lnTo>
                <a:close/>
              </a:path>
            </a:pathLst>
          </a:custGeom>
          <a:solidFill>
            <a:srgbClr val="75286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190252" y="5198903"/>
            <a:ext cx="557673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P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English 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Literature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Open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Forum</a:t>
            </a:r>
            <a:endParaRPr sz="3200" dirty="0">
              <a:latin typeface="Calibri"/>
              <a:cs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4783" y="5695727"/>
            <a:ext cx="6135370" cy="635736"/>
            <a:chOff x="174783" y="5695727"/>
            <a:chExt cx="6135370" cy="635736"/>
          </a:xfrm>
        </p:grpSpPr>
        <p:sp>
          <p:nvSpPr>
            <p:cNvPr id="8" name="object 8"/>
            <p:cNvSpPr txBox="1"/>
            <p:nvPr/>
          </p:nvSpPr>
          <p:spPr>
            <a:xfrm>
              <a:off x="174783" y="5695727"/>
              <a:ext cx="1644014" cy="33083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2000" spc="-5" dirty="0">
                  <a:solidFill>
                    <a:srgbClr val="FFFFFF"/>
                  </a:solidFill>
                  <a:latin typeface="Calibri"/>
                  <a:cs typeface="Calibri"/>
                </a:rPr>
                <a:t>Brandon</a:t>
              </a:r>
              <a:r>
                <a:rPr sz="2000" spc="-125" dirty="0">
                  <a:solidFill>
                    <a:srgbClr val="FFFFFF"/>
                  </a:solidFill>
                  <a:latin typeface="Calibri"/>
                  <a:cs typeface="Calibri"/>
                </a:rPr>
                <a:t> </a:t>
              </a:r>
              <a:r>
                <a:rPr sz="2000" dirty="0">
                  <a:solidFill>
                    <a:srgbClr val="FFFFFF"/>
                  </a:solidFill>
                  <a:latin typeface="Calibri"/>
                  <a:cs typeface="Calibri"/>
                </a:rPr>
                <a:t>Abdon</a:t>
              </a:r>
              <a:endParaRPr sz="2000" dirty="0">
                <a:latin typeface="Calibri"/>
                <a:cs typeface="Calibri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174783" y="6000628"/>
              <a:ext cx="6135370" cy="33083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2000" i="1" spc="-5" dirty="0">
                  <a:solidFill>
                    <a:srgbClr val="FFFFFF"/>
                  </a:solidFill>
                  <a:latin typeface="Calibri"/>
                  <a:cs typeface="Calibri"/>
                </a:rPr>
                <a:t>Director </a:t>
              </a:r>
              <a:r>
                <a:rPr sz="2000" i="1" dirty="0">
                  <a:solidFill>
                    <a:srgbClr val="FFFFFF"/>
                  </a:solidFill>
                  <a:latin typeface="Calibri"/>
                  <a:cs typeface="Calibri"/>
                </a:rPr>
                <a:t>of AP </a:t>
              </a:r>
              <a:r>
                <a:rPr sz="2000" i="1" spc="-5" dirty="0">
                  <a:solidFill>
                    <a:srgbClr val="FFFFFF"/>
                  </a:solidFill>
                  <a:latin typeface="Calibri"/>
                  <a:cs typeface="Calibri"/>
                </a:rPr>
                <a:t>English Curriculum, Instruction </a:t>
              </a:r>
              <a:r>
                <a:rPr sz="2000" i="1" dirty="0">
                  <a:solidFill>
                    <a:srgbClr val="FFFFFF"/>
                  </a:solidFill>
                  <a:latin typeface="Calibri"/>
                  <a:cs typeface="Calibri"/>
                </a:rPr>
                <a:t>&amp;</a:t>
              </a:r>
              <a:r>
                <a:rPr sz="2000" i="1" spc="-15" dirty="0">
                  <a:solidFill>
                    <a:srgbClr val="FFFFFF"/>
                  </a:solidFill>
                  <a:latin typeface="Calibri"/>
                  <a:cs typeface="Calibri"/>
                </a:rPr>
                <a:t> </a:t>
              </a:r>
              <a:r>
                <a:rPr sz="2000" i="1" spc="-5" dirty="0">
                  <a:solidFill>
                    <a:srgbClr val="FFFFFF"/>
                  </a:solidFill>
                  <a:latin typeface="Calibri"/>
                  <a:cs typeface="Calibri"/>
                </a:rPr>
                <a:t>Assessment</a:t>
              </a:r>
              <a:endParaRPr sz="200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255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2000">
        <p159:morph option="byObjec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500" y="188976"/>
            <a:ext cx="8730996" cy="64785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41834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2000">
        <p159:morph option="byObject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object 2"/>
          <p:cNvSpPr/>
          <p:nvPr/>
        </p:nvSpPr>
        <p:spPr>
          <a:xfrm>
            <a:off x="2820031" y="2667001"/>
            <a:ext cx="3503938" cy="6031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1701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707135"/>
            <a:ext cx="8275193" cy="54132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9144000" cy="125095"/>
          </a:xfrm>
          <a:custGeom>
            <a:avLst/>
            <a:gdLst/>
            <a:ahLst/>
            <a:cxnLst/>
            <a:rect l="l" t="t" r="r" b="b"/>
            <a:pathLst>
              <a:path w="9144000" h="125095">
                <a:moveTo>
                  <a:pt x="0" y="0"/>
                </a:moveTo>
                <a:lnTo>
                  <a:pt x="9144000" y="0"/>
                </a:lnTo>
                <a:lnTo>
                  <a:pt x="9144000" y="124968"/>
                </a:lnTo>
                <a:lnTo>
                  <a:pt x="0" y="124968"/>
                </a:lnTo>
                <a:lnTo>
                  <a:pt x="0" y="0"/>
                </a:lnTo>
                <a:close/>
              </a:path>
            </a:pathLst>
          </a:custGeom>
          <a:solidFill>
            <a:srgbClr val="F490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983228" y="1265173"/>
            <a:ext cx="58419" cy="186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130" dirty="0">
                <a:solidFill>
                  <a:srgbClr val="A09E99"/>
                </a:solidFill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sp>
        <p:nvSpPr>
          <p:cNvPr id="19" name="object 2"/>
          <p:cNvSpPr/>
          <p:nvPr/>
        </p:nvSpPr>
        <p:spPr>
          <a:xfrm>
            <a:off x="592625" y="6342004"/>
            <a:ext cx="1733328" cy="2983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8750" y="533400"/>
            <a:ext cx="7368540" cy="741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720">
              <a:lnSpc>
                <a:spcPct val="100000"/>
              </a:lnSpc>
            </a:pPr>
            <a:r>
              <a:rPr sz="2400" i="1" spc="-5" dirty="0">
                <a:solidFill>
                  <a:srgbClr val="0065A4"/>
                </a:solidFill>
                <a:latin typeface="Arial"/>
                <a:cs typeface="Arial"/>
              </a:rPr>
              <a:t>“Expanding at scale without sacrificing rigor </a:t>
            </a:r>
            <a:r>
              <a:rPr sz="2400" i="1" dirty="0">
                <a:solidFill>
                  <a:srgbClr val="0065A4"/>
                </a:solidFill>
                <a:latin typeface="Arial"/>
                <a:cs typeface="Arial"/>
              </a:rPr>
              <a:t>is </a:t>
            </a:r>
            <a:r>
              <a:rPr sz="2400" i="1" spc="-5" dirty="0">
                <a:solidFill>
                  <a:srgbClr val="0065A4"/>
                </a:solidFill>
                <a:latin typeface="Arial"/>
                <a:cs typeface="Arial"/>
              </a:rPr>
              <a:t>the  rarest kind of success </a:t>
            </a:r>
            <a:r>
              <a:rPr sz="2400" i="1" dirty="0">
                <a:solidFill>
                  <a:srgbClr val="0065A4"/>
                </a:solidFill>
                <a:latin typeface="Arial"/>
                <a:cs typeface="Arial"/>
              </a:rPr>
              <a:t>in </a:t>
            </a:r>
            <a:r>
              <a:rPr sz="2400" i="1" spc="-5" dirty="0">
                <a:solidFill>
                  <a:srgbClr val="0065A4"/>
                </a:solidFill>
                <a:latin typeface="Arial"/>
                <a:cs typeface="Arial"/>
              </a:rPr>
              <a:t>public</a:t>
            </a:r>
            <a:r>
              <a:rPr sz="2400" i="1" spc="-35" dirty="0">
                <a:solidFill>
                  <a:srgbClr val="0065A4"/>
                </a:solidFill>
                <a:latin typeface="Arial"/>
                <a:cs typeface="Arial"/>
              </a:rPr>
              <a:t> </a:t>
            </a:r>
            <a:r>
              <a:rPr sz="2400" i="1" spc="-5" dirty="0">
                <a:solidFill>
                  <a:srgbClr val="0065A4"/>
                </a:solidFill>
                <a:latin typeface="Arial"/>
                <a:cs typeface="Arial"/>
              </a:rPr>
              <a:t>education…”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888734" y="1840492"/>
            <a:ext cx="2721865" cy="3561873"/>
          </a:xfrm>
          <a:prstGeom prst="rect">
            <a:avLst/>
          </a:prstGeom>
          <a:solidFill>
            <a:srgbClr val="B7ECFF"/>
          </a:solidFill>
          <a:ln w="9144">
            <a:solidFill>
              <a:srgbClr val="0065A4"/>
            </a:solidFill>
          </a:ln>
        </p:spPr>
        <p:txBody>
          <a:bodyPr vert="horz" wrap="square" lIns="0" tIns="121285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955"/>
              </a:spcBef>
            </a:pPr>
            <a:r>
              <a:rPr sz="2400" b="1" dirty="0">
                <a:cs typeface="Arial"/>
              </a:rPr>
              <a:t>“Between </a:t>
            </a:r>
            <a:r>
              <a:rPr sz="2400" b="1" spc="-10" dirty="0">
                <a:cs typeface="Arial"/>
              </a:rPr>
              <a:t>2000</a:t>
            </a:r>
            <a:r>
              <a:rPr sz="2400" b="1" spc="-110" dirty="0">
                <a:cs typeface="Arial"/>
              </a:rPr>
              <a:t> </a:t>
            </a:r>
            <a:r>
              <a:rPr sz="2400" b="1" spc="-5" dirty="0">
                <a:cs typeface="Arial"/>
              </a:rPr>
              <a:t>and</a:t>
            </a:r>
            <a:endParaRPr sz="2400" dirty="0">
              <a:cs typeface="Arial"/>
            </a:endParaRPr>
          </a:p>
          <a:p>
            <a:pPr marL="85725" marR="87630">
              <a:lnSpc>
                <a:spcPct val="150000"/>
              </a:lnSpc>
            </a:pPr>
            <a:r>
              <a:rPr sz="2400" b="1" spc="-10" dirty="0">
                <a:cs typeface="Arial"/>
              </a:rPr>
              <a:t>2009, </a:t>
            </a:r>
            <a:r>
              <a:rPr sz="2400" b="1" spc="-5" dirty="0">
                <a:cs typeface="Arial"/>
              </a:rPr>
              <a:t>participants’  </a:t>
            </a:r>
            <a:r>
              <a:rPr sz="2400" b="1" spc="-10" dirty="0">
                <a:cs typeface="Arial"/>
              </a:rPr>
              <a:t>test scores </a:t>
            </a:r>
            <a:r>
              <a:rPr sz="2400" b="1" dirty="0">
                <a:cs typeface="Arial"/>
              </a:rPr>
              <a:t>did not  </a:t>
            </a:r>
            <a:r>
              <a:rPr sz="2400" b="1" spc="-5" dirty="0">
                <a:cs typeface="Arial"/>
              </a:rPr>
              <a:t>show </a:t>
            </a:r>
            <a:r>
              <a:rPr sz="2400" b="1" dirty="0">
                <a:cs typeface="Arial"/>
              </a:rPr>
              <a:t>the </a:t>
            </a:r>
            <a:r>
              <a:rPr sz="2400" b="1" spc="-5" dirty="0">
                <a:cs typeface="Arial"/>
              </a:rPr>
              <a:t>declines  critics</a:t>
            </a:r>
            <a:r>
              <a:rPr sz="2400" b="1" spc="-75" dirty="0">
                <a:cs typeface="Arial"/>
              </a:rPr>
              <a:t> </a:t>
            </a:r>
            <a:r>
              <a:rPr sz="2400" b="1" spc="-5" dirty="0">
                <a:cs typeface="Arial"/>
              </a:rPr>
              <a:t>predicted…”</a:t>
            </a:r>
            <a:endParaRPr sz="2400" dirty="0">
              <a:cs typeface="Arial"/>
            </a:endParaRPr>
          </a:p>
          <a:p>
            <a:pPr marL="956310">
              <a:lnSpc>
                <a:spcPct val="100000"/>
              </a:lnSpc>
              <a:spcBef>
                <a:spcPts val="865"/>
              </a:spcBef>
            </a:pPr>
            <a:r>
              <a:rPr sz="2400" dirty="0">
                <a:cs typeface="Arial"/>
              </a:rPr>
              <a:t>- </a:t>
            </a:r>
            <a:r>
              <a:rPr sz="2400" spc="-5" dirty="0">
                <a:cs typeface="Arial"/>
              </a:rPr>
              <a:t>Nat Malkus</a:t>
            </a:r>
            <a:r>
              <a:rPr sz="2400" spc="-60" dirty="0">
                <a:cs typeface="Arial"/>
              </a:rPr>
              <a:t> </a:t>
            </a:r>
            <a:r>
              <a:rPr sz="2400" spc="-5" dirty="0">
                <a:cs typeface="Arial"/>
              </a:rPr>
              <a:t>(AEI)</a:t>
            </a:r>
            <a:endParaRPr sz="2400" dirty="0">
              <a:cs typeface="Arial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1091360" y="1370368"/>
            <a:ext cx="3999821" cy="4875186"/>
            <a:chOff x="1091360" y="1370368"/>
            <a:chExt cx="3999821" cy="4875186"/>
          </a:xfrm>
        </p:grpSpPr>
        <p:sp>
          <p:nvSpPr>
            <p:cNvPr id="2" name="object 2"/>
            <p:cNvSpPr txBox="1"/>
            <p:nvPr/>
          </p:nvSpPr>
          <p:spPr>
            <a:xfrm>
              <a:off x="1631359" y="6105219"/>
              <a:ext cx="77470" cy="14033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800" dirty="0">
                  <a:solidFill>
                    <a:srgbClr val="7E8B7A"/>
                  </a:solidFill>
                  <a:latin typeface="Calibri"/>
                  <a:cs typeface="Calibri"/>
                </a:rPr>
                <a:t>5</a:t>
              </a:r>
              <a:endParaRPr sz="800">
                <a:latin typeface="Calibri"/>
                <a:cs typeface="Calibri"/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2039111" y="1980699"/>
              <a:ext cx="0" cy="3888104"/>
            </a:xfrm>
            <a:custGeom>
              <a:avLst/>
              <a:gdLst/>
              <a:ahLst/>
              <a:cxnLst/>
              <a:rect l="l" t="t" r="r" b="b"/>
              <a:pathLst>
                <a:path h="3888104">
                  <a:moveTo>
                    <a:pt x="0" y="3887724"/>
                  </a:moveTo>
                  <a:lnTo>
                    <a:pt x="0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982723" y="5868424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4">
                  <a:moveTo>
                    <a:pt x="0" y="0"/>
                  </a:moveTo>
                  <a:lnTo>
                    <a:pt x="56388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982723" y="5437132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4">
                  <a:moveTo>
                    <a:pt x="0" y="0"/>
                  </a:moveTo>
                  <a:lnTo>
                    <a:pt x="56388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82723" y="5004315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4">
                  <a:moveTo>
                    <a:pt x="0" y="0"/>
                  </a:moveTo>
                  <a:lnTo>
                    <a:pt x="56388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82723" y="4573024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4">
                  <a:moveTo>
                    <a:pt x="0" y="0"/>
                  </a:moveTo>
                  <a:lnTo>
                    <a:pt x="56388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982723" y="4140207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4">
                  <a:moveTo>
                    <a:pt x="0" y="0"/>
                  </a:moveTo>
                  <a:lnTo>
                    <a:pt x="56388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982723" y="3708915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4">
                  <a:moveTo>
                    <a:pt x="0" y="0"/>
                  </a:moveTo>
                  <a:lnTo>
                    <a:pt x="56388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982723" y="3276100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4">
                  <a:moveTo>
                    <a:pt x="0" y="0"/>
                  </a:moveTo>
                  <a:lnTo>
                    <a:pt x="56388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982723" y="2844808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4">
                  <a:moveTo>
                    <a:pt x="0" y="0"/>
                  </a:moveTo>
                  <a:lnTo>
                    <a:pt x="56388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982723" y="2411992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4">
                  <a:moveTo>
                    <a:pt x="0" y="0"/>
                  </a:moveTo>
                  <a:lnTo>
                    <a:pt x="56388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982723" y="1980699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4">
                  <a:moveTo>
                    <a:pt x="0" y="0"/>
                  </a:moveTo>
                  <a:lnTo>
                    <a:pt x="56388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429040" y="5868424"/>
              <a:ext cx="2609850" cy="0"/>
            </a:xfrm>
            <a:custGeom>
              <a:avLst/>
              <a:gdLst/>
              <a:ahLst/>
              <a:cxnLst/>
              <a:rect l="l" t="t" r="r" b="b"/>
              <a:pathLst>
                <a:path w="2609850">
                  <a:moveTo>
                    <a:pt x="0" y="0"/>
                  </a:moveTo>
                  <a:lnTo>
                    <a:pt x="2609303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198916" y="5868424"/>
              <a:ext cx="142240" cy="0"/>
            </a:xfrm>
            <a:custGeom>
              <a:avLst/>
              <a:gdLst/>
              <a:ahLst/>
              <a:cxnLst/>
              <a:rect l="l" t="t" r="r" b="b"/>
              <a:pathLst>
                <a:path w="142239">
                  <a:moveTo>
                    <a:pt x="0" y="0"/>
                  </a:moveTo>
                  <a:lnTo>
                    <a:pt x="141731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039111" y="5868424"/>
              <a:ext cx="71755" cy="0"/>
            </a:xfrm>
            <a:custGeom>
              <a:avLst/>
              <a:gdLst/>
              <a:ahLst/>
              <a:cxnLst/>
              <a:rect l="l" t="t" r="r" b="b"/>
              <a:pathLst>
                <a:path w="71755">
                  <a:moveTo>
                    <a:pt x="0" y="0"/>
                  </a:moveTo>
                  <a:lnTo>
                    <a:pt x="71412" y="0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039111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269235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500883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731007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962655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192779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424428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654552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884676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116323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346447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578096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808220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038344" y="5868424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0"/>
                  </a:moveTo>
                  <a:lnTo>
                    <a:pt x="0" y="48767"/>
                  </a:lnTo>
                </a:path>
              </a:pathLst>
            </a:custGeom>
            <a:ln w="9144">
              <a:solidFill>
                <a:srgbClr val="8787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154173" y="1998226"/>
              <a:ext cx="2769235" cy="3869690"/>
            </a:xfrm>
            <a:custGeom>
              <a:avLst/>
              <a:gdLst/>
              <a:ahLst/>
              <a:cxnLst/>
              <a:rect l="l" t="t" r="r" b="b"/>
              <a:pathLst>
                <a:path w="2769235" h="3869690">
                  <a:moveTo>
                    <a:pt x="0" y="3869436"/>
                  </a:moveTo>
                  <a:lnTo>
                    <a:pt x="231647" y="3858768"/>
                  </a:lnTo>
                  <a:lnTo>
                    <a:pt x="461772" y="3831336"/>
                  </a:lnTo>
                  <a:lnTo>
                    <a:pt x="691896" y="3806952"/>
                  </a:lnTo>
                  <a:lnTo>
                    <a:pt x="923544" y="3785616"/>
                  </a:lnTo>
                  <a:lnTo>
                    <a:pt x="1153668" y="3717036"/>
                  </a:lnTo>
                  <a:lnTo>
                    <a:pt x="1385316" y="3628644"/>
                  </a:lnTo>
                  <a:lnTo>
                    <a:pt x="1615440" y="3447288"/>
                  </a:lnTo>
                  <a:lnTo>
                    <a:pt x="1847088" y="3191256"/>
                  </a:lnTo>
                  <a:lnTo>
                    <a:pt x="2077212" y="2770632"/>
                  </a:lnTo>
                  <a:lnTo>
                    <a:pt x="2307336" y="2051304"/>
                  </a:lnTo>
                  <a:lnTo>
                    <a:pt x="2538984" y="1094232"/>
                  </a:lnTo>
                  <a:lnTo>
                    <a:pt x="2769108" y="0"/>
                  </a:lnTo>
                </a:path>
              </a:pathLst>
            </a:custGeom>
            <a:ln w="38100">
              <a:solidFill>
                <a:srgbClr val="B26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110524" y="5822246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2" y="0"/>
                  </a:lnTo>
                  <a:lnTo>
                    <a:pt x="88392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340648" y="5811578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2" y="0"/>
                  </a:lnTo>
                  <a:lnTo>
                    <a:pt x="88392" y="88391"/>
                  </a:lnTo>
                  <a:lnTo>
                    <a:pt x="0" y="883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572296" y="5785670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2" y="0"/>
                  </a:lnTo>
                  <a:lnTo>
                    <a:pt x="88392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802420" y="5759762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2" y="0"/>
                  </a:lnTo>
                  <a:lnTo>
                    <a:pt x="88392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032544" y="5738426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2" y="0"/>
                  </a:lnTo>
                  <a:lnTo>
                    <a:pt x="88392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032544" y="5738426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2" y="0"/>
                  </a:lnTo>
                  <a:lnTo>
                    <a:pt x="88392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B26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264192" y="5669846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494316" y="5581454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1"/>
                  </a:lnTo>
                  <a:lnTo>
                    <a:pt x="0" y="883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725964" y="5400098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956087" y="5145590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186211" y="4724966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417860" y="4004114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417860" y="4004114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2"/>
                  </a:lnTo>
                  <a:lnTo>
                    <a:pt x="0" y="88392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B26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4647984" y="3047042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1"/>
                  </a:lnTo>
                  <a:lnTo>
                    <a:pt x="0" y="883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4647984" y="3047042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1"/>
                  </a:lnTo>
                  <a:lnTo>
                    <a:pt x="0" y="88391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B26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879631" y="1954334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1"/>
                  </a:lnTo>
                  <a:lnTo>
                    <a:pt x="0" y="883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4879631" y="1954334"/>
              <a:ext cx="88900" cy="88900"/>
            </a:xfrm>
            <a:custGeom>
              <a:avLst/>
              <a:gdLst/>
              <a:ahLst/>
              <a:cxnLst/>
              <a:rect l="l" t="t" r="r" b="b"/>
              <a:pathLst>
                <a:path w="88900" h="88900">
                  <a:moveTo>
                    <a:pt x="0" y="0"/>
                  </a:moveTo>
                  <a:lnTo>
                    <a:pt x="88391" y="0"/>
                  </a:lnTo>
                  <a:lnTo>
                    <a:pt x="88391" y="88391"/>
                  </a:lnTo>
                  <a:lnTo>
                    <a:pt x="0" y="88391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B264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072639" y="5450848"/>
              <a:ext cx="772795" cy="224154"/>
            </a:xfrm>
            <a:custGeom>
              <a:avLst/>
              <a:gdLst/>
              <a:ahLst/>
              <a:cxnLst/>
              <a:rect l="l" t="t" r="r" b="b"/>
              <a:pathLst>
                <a:path w="772794" h="224154">
                  <a:moveTo>
                    <a:pt x="0" y="0"/>
                  </a:moveTo>
                  <a:lnTo>
                    <a:pt x="772668" y="0"/>
                  </a:lnTo>
                  <a:lnTo>
                    <a:pt x="772668" y="224027"/>
                  </a:lnTo>
                  <a:lnTo>
                    <a:pt x="0" y="2240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072639" y="5450848"/>
              <a:ext cx="772795" cy="224154"/>
            </a:xfrm>
            <a:custGeom>
              <a:avLst/>
              <a:gdLst/>
              <a:ahLst/>
              <a:cxnLst/>
              <a:rect l="l" t="t" r="r" b="b"/>
              <a:pathLst>
                <a:path w="772794" h="224154">
                  <a:moveTo>
                    <a:pt x="0" y="0"/>
                  </a:moveTo>
                  <a:lnTo>
                    <a:pt x="772668" y="0"/>
                  </a:lnTo>
                  <a:lnTo>
                    <a:pt x="772668" y="224027"/>
                  </a:lnTo>
                  <a:lnTo>
                    <a:pt x="0" y="224027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 txBox="1"/>
            <p:nvPr/>
          </p:nvSpPr>
          <p:spPr>
            <a:xfrm>
              <a:off x="2096278" y="5461564"/>
              <a:ext cx="72390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spc="-5" dirty="0">
                  <a:latin typeface="Calibri"/>
                  <a:cs typeface="Calibri"/>
                </a:rPr>
                <a:t>2.2K</a:t>
              </a:r>
              <a:r>
                <a:rPr sz="1200" spc="-85" dirty="0">
                  <a:latin typeface="Calibri"/>
                  <a:cs typeface="Calibri"/>
                </a:rPr>
                <a:t> </a:t>
              </a:r>
              <a:r>
                <a:rPr sz="1200" spc="-10" dirty="0">
                  <a:latin typeface="Calibri"/>
                  <a:cs typeface="Calibri"/>
                </a:rPr>
                <a:t>exams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53" name="object 53"/>
            <p:cNvSpPr txBox="1"/>
            <p:nvPr/>
          </p:nvSpPr>
          <p:spPr>
            <a:xfrm>
              <a:off x="4093464" y="1634752"/>
              <a:ext cx="725805" cy="410209"/>
            </a:xfrm>
            <a:prstGeom prst="rect">
              <a:avLst/>
            </a:prstGeom>
            <a:solidFill>
              <a:srgbClr val="FFFF99"/>
            </a:solidFill>
            <a:ln w="9143">
              <a:solidFill>
                <a:srgbClr val="000000"/>
              </a:solidFill>
            </a:ln>
          </p:spPr>
          <p:txBody>
            <a:bodyPr vert="horz" wrap="square" lIns="0" tIns="3810" rIns="0" bIns="0" rtlCol="0">
              <a:spAutoFit/>
            </a:bodyPr>
            <a:lstStyle/>
            <a:p>
              <a:pPr marL="161290" marR="26034" indent="-129539">
                <a:lnSpc>
                  <a:spcPct val="101699"/>
                </a:lnSpc>
                <a:spcBef>
                  <a:spcPts val="30"/>
                </a:spcBef>
              </a:pPr>
              <a:r>
                <a:rPr sz="1200" spc="-5" dirty="0">
                  <a:latin typeface="Calibri"/>
                  <a:cs typeface="Calibri"/>
                </a:rPr>
                <a:t>4.5 </a:t>
              </a:r>
              <a:r>
                <a:rPr sz="1200" dirty="0">
                  <a:latin typeface="Calibri"/>
                  <a:cs typeface="Calibri"/>
                </a:rPr>
                <a:t>million  </a:t>
              </a:r>
              <a:r>
                <a:rPr sz="1200" spc="-10" dirty="0">
                  <a:latin typeface="Calibri"/>
                  <a:cs typeface="Calibri"/>
                </a:rPr>
                <a:t>exams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54" name="object 54"/>
            <p:cNvSpPr txBox="1"/>
            <p:nvPr/>
          </p:nvSpPr>
          <p:spPr>
            <a:xfrm>
              <a:off x="1771369" y="5741944"/>
              <a:ext cx="116205" cy="235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400" dirty="0">
                  <a:latin typeface="Calibri"/>
                  <a:cs typeface="Calibri"/>
                </a:rPr>
                <a:t>0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55" name="object 55"/>
            <p:cNvSpPr txBox="1"/>
            <p:nvPr/>
          </p:nvSpPr>
          <p:spPr>
            <a:xfrm>
              <a:off x="1591099" y="5309904"/>
              <a:ext cx="295275" cy="235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400" spc="-5" dirty="0">
                  <a:latin typeface="Calibri"/>
                  <a:cs typeface="Calibri"/>
                </a:rPr>
                <a:t>500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56" name="object 56"/>
            <p:cNvSpPr txBox="1"/>
            <p:nvPr/>
          </p:nvSpPr>
          <p:spPr>
            <a:xfrm>
              <a:off x="1456655" y="4877863"/>
              <a:ext cx="431165" cy="235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400" spc="-5" dirty="0">
                  <a:latin typeface="Calibri"/>
                  <a:cs typeface="Calibri"/>
                </a:rPr>
                <a:t>1,0</a:t>
              </a:r>
              <a:r>
                <a:rPr sz="1400" spc="5" dirty="0">
                  <a:latin typeface="Calibri"/>
                  <a:cs typeface="Calibri"/>
                </a:rPr>
                <a:t>0</a:t>
              </a:r>
              <a:r>
                <a:rPr sz="1400" dirty="0">
                  <a:latin typeface="Calibri"/>
                  <a:cs typeface="Calibri"/>
                </a:rPr>
                <a:t>0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57" name="object 57"/>
            <p:cNvSpPr txBox="1"/>
            <p:nvPr/>
          </p:nvSpPr>
          <p:spPr>
            <a:xfrm>
              <a:off x="1456655" y="4445823"/>
              <a:ext cx="431165" cy="235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400" spc="-5" dirty="0">
                  <a:latin typeface="Calibri"/>
                  <a:cs typeface="Calibri"/>
                </a:rPr>
                <a:t>1,5</a:t>
              </a:r>
              <a:r>
                <a:rPr sz="1400" spc="5" dirty="0">
                  <a:latin typeface="Calibri"/>
                  <a:cs typeface="Calibri"/>
                </a:rPr>
                <a:t>0</a:t>
              </a:r>
              <a:r>
                <a:rPr sz="1400" dirty="0">
                  <a:latin typeface="Calibri"/>
                  <a:cs typeface="Calibri"/>
                </a:rPr>
                <a:t>0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58" name="object 58"/>
            <p:cNvSpPr txBox="1"/>
            <p:nvPr/>
          </p:nvSpPr>
          <p:spPr>
            <a:xfrm>
              <a:off x="1456655" y="4013783"/>
              <a:ext cx="431165" cy="235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400" spc="-5" dirty="0">
                  <a:latin typeface="Calibri"/>
                  <a:cs typeface="Calibri"/>
                </a:rPr>
                <a:t>2,0</a:t>
              </a:r>
              <a:r>
                <a:rPr sz="1400" spc="5" dirty="0">
                  <a:latin typeface="Calibri"/>
                  <a:cs typeface="Calibri"/>
                </a:rPr>
                <a:t>0</a:t>
              </a:r>
              <a:r>
                <a:rPr sz="1400" dirty="0">
                  <a:latin typeface="Calibri"/>
                  <a:cs typeface="Calibri"/>
                </a:rPr>
                <a:t>0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59" name="object 59"/>
            <p:cNvSpPr txBox="1"/>
            <p:nvPr/>
          </p:nvSpPr>
          <p:spPr>
            <a:xfrm>
              <a:off x="1456655" y="3581743"/>
              <a:ext cx="431165" cy="235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400" spc="-5" dirty="0">
                  <a:latin typeface="Calibri"/>
                  <a:cs typeface="Calibri"/>
                </a:rPr>
                <a:t>2,5</a:t>
              </a:r>
              <a:r>
                <a:rPr sz="1400" spc="5" dirty="0">
                  <a:latin typeface="Calibri"/>
                  <a:cs typeface="Calibri"/>
                </a:rPr>
                <a:t>0</a:t>
              </a:r>
              <a:r>
                <a:rPr sz="1400" dirty="0">
                  <a:latin typeface="Calibri"/>
                  <a:cs typeface="Calibri"/>
                </a:rPr>
                <a:t>0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60" name="object 60"/>
            <p:cNvSpPr txBox="1"/>
            <p:nvPr/>
          </p:nvSpPr>
          <p:spPr>
            <a:xfrm>
              <a:off x="1456655" y="3149702"/>
              <a:ext cx="431165" cy="235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400" spc="-5" dirty="0">
                  <a:latin typeface="Calibri"/>
                  <a:cs typeface="Calibri"/>
                </a:rPr>
                <a:t>3,0</a:t>
              </a:r>
              <a:r>
                <a:rPr sz="1400" spc="5" dirty="0">
                  <a:latin typeface="Calibri"/>
                  <a:cs typeface="Calibri"/>
                </a:rPr>
                <a:t>0</a:t>
              </a:r>
              <a:r>
                <a:rPr sz="1400" dirty="0">
                  <a:latin typeface="Calibri"/>
                  <a:cs typeface="Calibri"/>
                </a:rPr>
                <a:t>0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61" name="object 61"/>
            <p:cNvSpPr txBox="1"/>
            <p:nvPr/>
          </p:nvSpPr>
          <p:spPr>
            <a:xfrm>
              <a:off x="1456655" y="2717662"/>
              <a:ext cx="431165" cy="235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400" spc="-5" dirty="0">
                  <a:latin typeface="Calibri"/>
                  <a:cs typeface="Calibri"/>
                </a:rPr>
                <a:t>3,5</a:t>
              </a:r>
              <a:r>
                <a:rPr sz="1400" spc="5" dirty="0">
                  <a:latin typeface="Calibri"/>
                  <a:cs typeface="Calibri"/>
                </a:rPr>
                <a:t>0</a:t>
              </a:r>
              <a:r>
                <a:rPr sz="1400" dirty="0">
                  <a:latin typeface="Calibri"/>
                  <a:cs typeface="Calibri"/>
                </a:rPr>
                <a:t>0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62" name="object 62"/>
            <p:cNvSpPr txBox="1"/>
            <p:nvPr/>
          </p:nvSpPr>
          <p:spPr>
            <a:xfrm>
              <a:off x="1456655" y="2285622"/>
              <a:ext cx="431165" cy="235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400" spc="-5" dirty="0">
                  <a:latin typeface="Calibri"/>
                  <a:cs typeface="Calibri"/>
                </a:rPr>
                <a:t>4,0</a:t>
              </a:r>
              <a:r>
                <a:rPr sz="1400" spc="5" dirty="0">
                  <a:latin typeface="Calibri"/>
                  <a:cs typeface="Calibri"/>
                </a:rPr>
                <a:t>0</a:t>
              </a:r>
              <a:r>
                <a:rPr sz="1400" dirty="0">
                  <a:latin typeface="Calibri"/>
                  <a:cs typeface="Calibri"/>
                </a:rPr>
                <a:t>0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63" name="object 63"/>
            <p:cNvSpPr txBox="1"/>
            <p:nvPr/>
          </p:nvSpPr>
          <p:spPr>
            <a:xfrm>
              <a:off x="1456655" y="1853582"/>
              <a:ext cx="431165" cy="235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400" spc="-5" dirty="0">
                  <a:latin typeface="Calibri"/>
                  <a:cs typeface="Calibri"/>
                </a:rPr>
                <a:t>4,5</a:t>
              </a:r>
              <a:r>
                <a:rPr sz="1400" spc="5" dirty="0">
                  <a:latin typeface="Calibri"/>
                  <a:cs typeface="Calibri"/>
                </a:rPr>
                <a:t>0</a:t>
              </a:r>
              <a:r>
                <a:rPr sz="1400" dirty="0"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64" name="object 64"/>
            <p:cNvSpPr txBox="1"/>
            <p:nvPr/>
          </p:nvSpPr>
          <p:spPr>
            <a:xfrm>
              <a:off x="1987377" y="5958025"/>
              <a:ext cx="171958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tabLst>
                  <a:tab pos="473709" algn="l"/>
                  <a:tab pos="935355" algn="l"/>
                  <a:tab pos="1397000" algn="l"/>
                </a:tabLst>
              </a:pPr>
              <a:r>
                <a:rPr sz="1200" b="1" dirty="0">
                  <a:latin typeface="Calibri"/>
                  <a:cs typeface="Calibri"/>
                </a:rPr>
                <a:t>1</a:t>
              </a:r>
              <a:r>
                <a:rPr sz="1200" b="1" spc="-10" dirty="0">
                  <a:latin typeface="Calibri"/>
                  <a:cs typeface="Calibri"/>
                </a:rPr>
                <a:t>9</a:t>
              </a:r>
              <a:r>
                <a:rPr sz="1200" b="1" dirty="0">
                  <a:latin typeface="Calibri"/>
                  <a:cs typeface="Calibri"/>
                </a:rPr>
                <a:t>56	1</a:t>
              </a:r>
              <a:r>
                <a:rPr sz="1200" b="1" spc="-10" dirty="0">
                  <a:latin typeface="Calibri"/>
                  <a:cs typeface="Calibri"/>
                </a:rPr>
                <a:t>9</a:t>
              </a:r>
              <a:r>
                <a:rPr sz="1200" b="1" dirty="0">
                  <a:latin typeface="Calibri"/>
                  <a:cs typeface="Calibri"/>
                </a:rPr>
                <a:t>65	1</a:t>
              </a:r>
              <a:r>
                <a:rPr sz="1200" b="1" spc="-10" dirty="0">
                  <a:latin typeface="Calibri"/>
                  <a:cs typeface="Calibri"/>
                </a:rPr>
                <a:t>9</a:t>
              </a:r>
              <a:r>
                <a:rPr sz="1200" b="1" dirty="0">
                  <a:latin typeface="Calibri"/>
                  <a:cs typeface="Calibri"/>
                </a:rPr>
                <a:t>75	1</a:t>
              </a:r>
              <a:r>
                <a:rPr sz="1200" b="1" spc="-10" dirty="0">
                  <a:latin typeface="Calibri"/>
                  <a:cs typeface="Calibri"/>
                </a:rPr>
                <a:t>9</a:t>
              </a:r>
              <a:r>
                <a:rPr sz="1200" b="1" dirty="0">
                  <a:latin typeface="Calibri"/>
                  <a:cs typeface="Calibri"/>
                </a:rPr>
                <a:t>85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65" name="object 65"/>
            <p:cNvSpPr txBox="1"/>
            <p:nvPr/>
          </p:nvSpPr>
          <p:spPr>
            <a:xfrm>
              <a:off x="3833246" y="5958025"/>
              <a:ext cx="1257935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tabLst>
                  <a:tab pos="473709" algn="l"/>
                  <a:tab pos="935355" algn="l"/>
                </a:tabLst>
              </a:pPr>
              <a:r>
                <a:rPr sz="1200" b="1" dirty="0">
                  <a:latin typeface="Calibri"/>
                  <a:cs typeface="Calibri"/>
                </a:rPr>
                <a:t>1</a:t>
              </a:r>
              <a:r>
                <a:rPr sz="1200" b="1" spc="-10" dirty="0">
                  <a:latin typeface="Calibri"/>
                  <a:cs typeface="Calibri"/>
                </a:rPr>
                <a:t>9</a:t>
              </a:r>
              <a:r>
                <a:rPr sz="1200" b="1" dirty="0">
                  <a:latin typeface="Calibri"/>
                  <a:cs typeface="Calibri"/>
                </a:rPr>
                <a:t>95	2</a:t>
              </a:r>
              <a:r>
                <a:rPr sz="1200" b="1" spc="-10" dirty="0">
                  <a:latin typeface="Calibri"/>
                  <a:cs typeface="Calibri"/>
                </a:rPr>
                <a:t>0</a:t>
              </a:r>
              <a:r>
                <a:rPr sz="1200" b="1" dirty="0">
                  <a:latin typeface="Calibri"/>
                  <a:cs typeface="Calibri"/>
                </a:rPr>
                <a:t>05	2</a:t>
              </a:r>
              <a:r>
                <a:rPr sz="1200" b="1" spc="-10" dirty="0">
                  <a:latin typeface="Calibri"/>
                  <a:cs typeface="Calibri"/>
                </a:rPr>
                <a:t>0</a:t>
              </a:r>
              <a:r>
                <a:rPr sz="1200" b="1" dirty="0">
                  <a:latin typeface="Calibri"/>
                  <a:cs typeface="Calibri"/>
                </a:rPr>
                <a:t>15</a:t>
              </a:r>
              <a:endParaRPr sz="1200" dirty="0">
                <a:latin typeface="Calibri"/>
                <a:cs typeface="Calibri"/>
              </a:endParaRPr>
            </a:p>
          </p:txBody>
        </p:sp>
        <p:sp>
          <p:nvSpPr>
            <p:cNvPr id="66" name="object 66"/>
            <p:cNvSpPr txBox="1"/>
            <p:nvPr/>
          </p:nvSpPr>
          <p:spPr>
            <a:xfrm>
              <a:off x="1091360" y="3378505"/>
              <a:ext cx="254000" cy="105156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810"/>
                </a:lnSpc>
              </a:pPr>
              <a:r>
                <a:rPr sz="1800" b="1" spc="-5" dirty="0">
                  <a:latin typeface="Calibri"/>
                  <a:cs typeface="Calibri"/>
                </a:rPr>
                <a:t>T</a:t>
              </a:r>
              <a:r>
                <a:rPr sz="1800" b="1" spc="5" dirty="0">
                  <a:latin typeface="Calibri"/>
                  <a:cs typeface="Calibri"/>
                </a:rPr>
                <a:t>h</a:t>
              </a:r>
              <a:r>
                <a:rPr sz="1800" b="1" dirty="0">
                  <a:latin typeface="Calibri"/>
                  <a:cs typeface="Calibri"/>
                </a:rPr>
                <a:t>o</a:t>
              </a:r>
              <a:r>
                <a:rPr sz="1800" b="1" spc="5" dirty="0">
                  <a:latin typeface="Calibri"/>
                  <a:cs typeface="Calibri"/>
                </a:rPr>
                <a:t>u</a:t>
              </a:r>
              <a:r>
                <a:rPr sz="1800" b="1" dirty="0">
                  <a:latin typeface="Calibri"/>
                  <a:cs typeface="Calibri"/>
                </a:rPr>
                <a:t>s</a:t>
              </a:r>
              <a:r>
                <a:rPr sz="1800" b="1" spc="-5" dirty="0">
                  <a:latin typeface="Calibri"/>
                  <a:cs typeface="Calibri"/>
                </a:rPr>
                <a:t>a</a:t>
              </a:r>
              <a:r>
                <a:rPr sz="1800" b="1" spc="5" dirty="0">
                  <a:latin typeface="Calibri"/>
                  <a:cs typeface="Calibri"/>
                </a:rPr>
                <a:t>nds</a:t>
              </a:r>
              <a:endParaRPr sz="1800">
                <a:latin typeface="Calibri"/>
                <a:cs typeface="Calibri"/>
              </a:endParaRPr>
            </a:p>
          </p:txBody>
        </p:sp>
        <p:sp>
          <p:nvSpPr>
            <p:cNvPr id="67" name="object 67"/>
            <p:cNvSpPr txBox="1"/>
            <p:nvPr/>
          </p:nvSpPr>
          <p:spPr>
            <a:xfrm>
              <a:off x="1452973" y="1370368"/>
              <a:ext cx="628650" cy="2984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800" b="1" spc="-5" dirty="0">
                  <a:latin typeface="Calibri"/>
                  <a:cs typeface="Calibri"/>
                </a:rPr>
                <a:t>E</a:t>
              </a:r>
              <a:r>
                <a:rPr sz="1800" b="1" spc="-25" dirty="0">
                  <a:latin typeface="Calibri"/>
                  <a:cs typeface="Calibri"/>
                </a:rPr>
                <a:t>x</a:t>
              </a:r>
              <a:r>
                <a:rPr sz="1800" b="1" spc="-5" dirty="0">
                  <a:latin typeface="Calibri"/>
                  <a:cs typeface="Calibri"/>
                </a:rPr>
                <a:t>ams</a:t>
              </a:r>
              <a:endParaRPr sz="1800" dirty="0">
                <a:latin typeface="Calibri"/>
                <a:cs typeface="Calibri"/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3887641" y="2943581"/>
              <a:ext cx="1157605" cy="1992630"/>
            </a:xfrm>
            <a:custGeom>
              <a:avLst/>
              <a:gdLst/>
              <a:ahLst/>
              <a:cxnLst/>
              <a:rect l="l" t="t" r="r" b="b"/>
              <a:pathLst>
                <a:path w="1157604" h="1992629">
                  <a:moveTo>
                    <a:pt x="184175" y="825801"/>
                  </a:moveTo>
                  <a:lnTo>
                    <a:pt x="211742" y="764071"/>
                  </a:lnTo>
                  <a:lnTo>
                    <a:pt x="240388" y="704024"/>
                  </a:lnTo>
                  <a:lnTo>
                    <a:pt x="270017" y="645754"/>
                  </a:lnTo>
                  <a:lnTo>
                    <a:pt x="300533" y="589357"/>
                  </a:lnTo>
                  <a:lnTo>
                    <a:pt x="331841" y="534928"/>
                  </a:lnTo>
                  <a:lnTo>
                    <a:pt x="363845" y="482562"/>
                  </a:lnTo>
                  <a:lnTo>
                    <a:pt x="396448" y="432353"/>
                  </a:lnTo>
                  <a:lnTo>
                    <a:pt x="429555" y="384397"/>
                  </a:lnTo>
                  <a:lnTo>
                    <a:pt x="463071" y="338789"/>
                  </a:lnTo>
                  <a:lnTo>
                    <a:pt x="496899" y="295624"/>
                  </a:lnTo>
                  <a:lnTo>
                    <a:pt x="530943" y="254997"/>
                  </a:lnTo>
                  <a:lnTo>
                    <a:pt x="565107" y="217002"/>
                  </a:lnTo>
                  <a:lnTo>
                    <a:pt x="599297" y="181735"/>
                  </a:lnTo>
                  <a:lnTo>
                    <a:pt x="633415" y="149291"/>
                  </a:lnTo>
                  <a:lnTo>
                    <a:pt x="667366" y="119765"/>
                  </a:lnTo>
                  <a:lnTo>
                    <a:pt x="701055" y="93252"/>
                  </a:lnTo>
                  <a:lnTo>
                    <a:pt x="734385" y="69846"/>
                  </a:lnTo>
                  <a:lnTo>
                    <a:pt x="767260" y="49644"/>
                  </a:lnTo>
                  <a:lnTo>
                    <a:pt x="831264" y="19227"/>
                  </a:lnTo>
                  <a:lnTo>
                    <a:pt x="892299" y="2762"/>
                  </a:lnTo>
                  <a:lnTo>
                    <a:pt x="921464" y="0"/>
                  </a:lnTo>
                  <a:lnTo>
                    <a:pt x="949600" y="1010"/>
                  </a:lnTo>
                  <a:lnTo>
                    <a:pt x="1002398" y="14728"/>
                  </a:lnTo>
                  <a:lnTo>
                    <a:pt x="1048598" y="43743"/>
                  </a:lnTo>
                  <a:lnTo>
                    <a:pt x="1086626" y="86645"/>
                  </a:lnTo>
                  <a:lnTo>
                    <a:pt x="1116510" y="142355"/>
                  </a:lnTo>
                  <a:lnTo>
                    <a:pt x="1138277" y="209795"/>
                  </a:lnTo>
                  <a:lnTo>
                    <a:pt x="1146124" y="247575"/>
                  </a:lnTo>
                  <a:lnTo>
                    <a:pt x="1151953" y="287884"/>
                  </a:lnTo>
                  <a:lnTo>
                    <a:pt x="1155766" y="330584"/>
                  </a:lnTo>
                  <a:lnTo>
                    <a:pt x="1157567" y="375543"/>
                  </a:lnTo>
                  <a:lnTo>
                    <a:pt x="1157359" y="422624"/>
                  </a:lnTo>
                  <a:lnTo>
                    <a:pt x="1155145" y="471693"/>
                  </a:lnTo>
                  <a:lnTo>
                    <a:pt x="1150929" y="522615"/>
                  </a:lnTo>
                  <a:lnTo>
                    <a:pt x="1144715" y="575255"/>
                  </a:lnTo>
                  <a:lnTo>
                    <a:pt x="1136505" y="629478"/>
                  </a:lnTo>
                  <a:lnTo>
                    <a:pt x="1126303" y="685149"/>
                  </a:lnTo>
                  <a:lnTo>
                    <a:pt x="1114113" y="742134"/>
                  </a:lnTo>
                  <a:lnTo>
                    <a:pt x="1099938" y="800297"/>
                  </a:lnTo>
                  <a:lnTo>
                    <a:pt x="1083781" y="859503"/>
                  </a:lnTo>
                  <a:lnTo>
                    <a:pt x="1065646" y="919618"/>
                  </a:lnTo>
                  <a:lnTo>
                    <a:pt x="1045536" y="980507"/>
                  </a:lnTo>
                  <a:lnTo>
                    <a:pt x="1023455" y="1042035"/>
                  </a:lnTo>
                  <a:lnTo>
                    <a:pt x="999405" y="1104066"/>
                  </a:lnTo>
                  <a:lnTo>
                    <a:pt x="973391" y="1166466"/>
                  </a:lnTo>
                  <a:lnTo>
                    <a:pt x="945824" y="1228196"/>
                  </a:lnTo>
                  <a:lnTo>
                    <a:pt x="917179" y="1288243"/>
                  </a:lnTo>
                  <a:lnTo>
                    <a:pt x="887550" y="1346513"/>
                  </a:lnTo>
                  <a:lnTo>
                    <a:pt x="857033" y="1402910"/>
                  </a:lnTo>
                  <a:lnTo>
                    <a:pt x="825725" y="1457339"/>
                  </a:lnTo>
                  <a:lnTo>
                    <a:pt x="793722" y="1509705"/>
                  </a:lnTo>
                  <a:lnTo>
                    <a:pt x="761118" y="1559914"/>
                  </a:lnTo>
                  <a:lnTo>
                    <a:pt x="728011" y="1607870"/>
                  </a:lnTo>
                  <a:lnTo>
                    <a:pt x="694495" y="1653478"/>
                  </a:lnTo>
                  <a:lnTo>
                    <a:pt x="660668" y="1696643"/>
                  </a:lnTo>
                  <a:lnTo>
                    <a:pt x="626624" y="1737271"/>
                  </a:lnTo>
                  <a:lnTo>
                    <a:pt x="592459" y="1775265"/>
                  </a:lnTo>
                  <a:lnTo>
                    <a:pt x="558270" y="1810532"/>
                  </a:lnTo>
                  <a:lnTo>
                    <a:pt x="524151" y="1842976"/>
                  </a:lnTo>
                  <a:lnTo>
                    <a:pt x="490200" y="1872502"/>
                  </a:lnTo>
                  <a:lnTo>
                    <a:pt x="456511" y="1899016"/>
                  </a:lnTo>
                  <a:lnTo>
                    <a:pt x="423182" y="1922421"/>
                  </a:lnTo>
                  <a:lnTo>
                    <a:pt x="390306" y="1942624"/>
                  </a:lnTo>
                  <a:lnTo>
                    <a:pt x="326303" y="1973040"/>
                  </a:lnTo>
                  <a:lnTo>
                    <a:pt x="265267" y="1989505"/>
                  </a:lnTo>
                  <a:lnTo>
                    <a:pt x="236102" y="1992268"/>
                  </a:lnTo>
                  <a:lnTo>
                    <a:pt x="207967" y="1991258"/>
                  </a:lnTo>
                  <a:lnTo>
                    <a:pt x="155168" y="1977539"/>
                  </a:lnTo>
                  <a:lnTo>
                    <a:pt x="108968" y="1948524"/>
                  </a:lnTo>
                  <a:lnTo>
                    <a:pt x="70940" y="1905622"/>
                  </a:lnTo>
                  <a:lnTo>
                    <a:pt x="41056" y="1849912"/>
                  </a:lnTo>
                  <a:lnTo>
                    <a:pt x="19290" y="1782473"/>
                  </a:lnTo>
                  <a:lnTo>
                    <a:pt x="11442" y="1744692"/>
                  </a:lnTo>
                  <a:lnTo>
                    <a:pt x="5613" y="1704384"/>
                  </a:lnTo>
                  <a:lnTo>
                    <a:pt x="1800" y="1661683"/>
                  </a:lnTo>
                  <a:lnTo>
                    <a:pt x="0" y="1616725"/>
                  </a:lnTo>
                  <a:lnTo>
                    <a:pt x="208" y="1569643"/>
                  </a:lnTo>
                  <a:lnTo>
                    <a:pt x="2421" y="1520574"/>
                  </a:lnTo>
                  <a:lnTo>
                    <a:pt x="6637" y="1469652"/>
                  </a:lnTo>
                  <a:lnTo>
                    <a:pt x="12852" y="1417012"/>
                  </a:lnTo>
                  <a:lnTo>
                    <a:pt x="21061" y="1362789"/>
                  </a:lnTo>
                  <a:lnTo>
                    <a:pt x="31263" y="1307118"/>
                  </a:lnTo>
                  <a:lnTo>
                    <a:pt x="43453" y="1250133"/>
                  </a:lnTo>
                  <a:lnTo>
                    <a:pt x="57628" y="1191970"/>
                  </a:lnTo>
                  <a:lnTo>
                    <a:pt x="73785" y="1132764"/>
                  </a:lnTo>
                  <a:lnTo>
                    <a:pt x="91920" y="1072649"/>
                  </a:lnTo>
                  <a:lnTo>
                    <a:pt x="112030" y="1011760"/>
                  </a:lnTo>
                  <a:lnTo>
                    <a:pt x="134112" y="950233"/>
                  </a:lnTo>
                  <a:lnTo>
                    <a:pt x="158161" y="888201"/>
                  </a:lnTo>
                  <a:lnTo>
                    <a:pt x="184175" y="825801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/>
        </p:nvGrpSpPr>
        <p:grpSpPr>
          <a:xfrm>
            <a:off x="535940" y="1109667"/>
            <a:ext cx="7577327" cy="5198303"/>
            <a:chOff x="535940" y="1109667"/>
            <a:chExt cx="7577327" cy="5198303"/>
          </a:xfrm>
        </p:grpSpPr>
        <p:sp>
          <p:nvSpPr>
            <p:cNvPr id="95" name="object 95"/>
            <p:cNvSpPr txBox="1"/>
            <p:nvPr/>
          </p:nvSpPr>
          <p:spPr>
            <a:xfrm>
              <a:off x="535940" y="1109667"/>
              <a:ext cx="6007735" cy="368363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800" b="1" spc="-5" dirty="0">
                  <a:solidFill>
                    <a:srgbClr val="626262"/>
                  </a:solidFill>
                  <a:cs typeface="Arial"/>
                </a:rPr>
                <a:t>College</a:t>
              </a:r>
              <a:r>
                <a:rPr sz="1800" b="1" spc="-95" dirty="0">
                  <a:solidFill>
                    <a:srgbClr val="626262"/>
                  </a:solidFill>
                  <a:cs typeface="Arial"/>
                </a:rPr>
                <a:t> </a:t>
              </a:r>
              <a:r>
                <a:rPr sz="1800" b="1" spc="-5" dirty="0">
                  <a:solidFill>
                    <a:srgbClr val="626262"/>
                  </a:solidFill>
                  <a:cs typeface="Arial"/>
                </a:rPr>
                <a:t>Members</a:t>
              </a:r>
              <a:endParaRPr sz="1800" dirty="0">
                <a:cs typeface="Arial"/>
              </a:endParaRPr>
            </a:p>
            <a:p>
              <a:pPr marL="645160" indent="-234950">
                <a:lnSpc>
                  <a:spcPct val="100000"/>
                </a:lnSpc>
                <a:spcBef>
                  <a:spcPts val="1005"/>
                </a:spcBef>
                <a:buFont typeface="Arial"/>
                <a:buChar char="-"/>
                <a:tabLst>
                  <a:tab pos="645160" algn="l"/>
                </a:tabLst>
              </a:pPr>
              <a:r>
                <a:rPr sz="1600" i="1" spc="-5" dirty="0">
                  <a:solidFill>
                    <a:srgbClr val="626262"/>
                  </a:solidFill>
                  <a:cs typeface="Arial"/>
                </a:rPr>
                <a:t>Susan Strehle, Binghamton University –</a:t>
              </a:r>
              <a:r>
                <a:rPr sz="1600" i="1" spc="65" dirty="0">
                  <a:solidFill>
                    <a:srgbClr val="626262"/>
                  </a:solidFill>
                  <a:cs typeface="Arial"/>
                </a:rPr>
                <a:t> </a:t>
              </a:r>
              <a:r>
                <a:rPr sz="1600" i="1" spc="-5" dirty="0">
                  <a:solidFill>
                    <a:srgbClr val="626262"/>
                  </a:solidFill>
                  <a:cs typeface="Arial"/>
                </a:rPr>
                <a:t>Co-Chair</a:t>
              </a:r>
              <a:endParaRPr sz="1600" dirty="0">
                <a:cs typeface="Arial"/>
              </a:endParaRPr>
            </a:p>
            <a:p>
              <a:pPr marL="645160" indent="-234950">
                <a:lnSpc>
                  <a:spcPct val="100000"/>
                </a:lnSpc>
                <a:spcBef>
                  <a:spcPts val="994"/>
                </a:spcBef>
                <a:buChar char="-"/>
                <a:tabLst>
                  <a:tab pos="645160" algn="l"/>
                </a:tabLst>
              </a:pPr>
              <a:r>
                <a:rPr sz="1600" spc="-5" dirty="0">
                  <a:solidFill>
                    <a:srgbClr val="626262"/>
                  </a:solidFill>
                  <a:cs typeface="Arial"/>
                </a:rPr>
                <a:t>Erin </a:t>
              </a:r>
              <a:r>
                <a:rPr sz="1600" dirty="0">
                  <a:solidFill>
                    <a:srgbClr val="626262"/>
                  </a:solidFill>
                  <a:cs typeface="Arial"/>
                </a:rPr>
                <a:t>Suzuki, </a:t>
              </a:r>
              <a:r>
                <a:rPr sz="1600" spc="-5" dirty="0">
                  <a:solidFill>
                    <a:srgbClr val="626262"/>
                  </a:solidFill>
                  <a:cs typeface="Arial"/>
                </a:rPr>
                <a:t>Emory</a:t>
              </a:r>
              <a:r>
                <a:rPr sz="1600" spc="-35" dirty="0">
                  <a:solidFill>
                    <a:srgbClr val="626262"/>
                  </a:solidFill>
                  <a:cs typeface="Arial"/>
                </a:rPr>
                <a:t> </a:t>
              </a:r>
              <a:r>
                <a:rPr sz="1600" spc="-5" dirty="0">
                  <a:solidFill>
                    <a:srgbClr val="626262"/>
                  </a:solidFill>
                  <a:cs typeface="Arial"/>
                </a:rPr>
                <a:t>University</a:t>
              </a:r>
              <a:endParaRPr sz="1600" dirty="0">
                <a:cs typeface="Arial"/>
              </a:endParaRPr>
            </a:p>
            <a:p>
              <a:pPr marL="645160" indent="-234950">
                <a:lnSpc>
                  <a:spcPct val="100000"/>
                </a:lnSpc>
                <a:spcBef>
                  <a:spcPts val="1005"/>
                </a:spcBef>
                <a:buChar char="-"/>
                <a:tabLst>
                  <a:tab pos="645160" algn="l"/>
                </a:tabLst>
              </a:pPr>
              <a:r>
                <a:rPr sz="1600" spc="-5" dirty="0">
                  <a:solidFill>
                    <a:srgbClr val="626262"/>
                  </a:solidFill>
                  <a:cs typeface="Arial"/>
                </a:rPr>
                <a:t>Les Burns, University of Kentucky – Education</a:t>
              </a:r>
              <a:r>
                <a:rPr sz="1600" spc="125" dirty="0">
                  <a:solidFill>
                    <a:srgbClr val="626262"/>
                  </a:solidFill>
                  <a:cs typeface="Arial"/>
                </a:rPr>
                <a:t> </a:t>
              </a:r>
              <a:r>
                <a:rPr sz="1600" spc="-5" dirty="0">
                  <a:solidFill>
                    <a:srgbClr val="626262"/>
                  </a:solidFill>
                  <a:cs typeface="Arial"/>
                </a:rPr>
                <a:t>Specialist</a:t>
              </a:r>
              <a:endParaRPr sz="1600" dirty="0">
                <a:cs typeface="Arial"/>
              </a:endParaRPr>
            </a:p>
            <a:p>
              <a:pPr marL="15240">
                <a:lnSpc>
                  <a:spcPct val="100000"/>
                </a:lnSpc>
                <a:spcBef>
                  <a:spcPts val="985"/>
                </a:spcBef>
              </a:pPr>
              <a:r>
                <a:rPr sz="1800" b="1" spc="-5" dirty="0">
                  <a:solidFill>
                    <a:srgbClr val="626262"/>
                  </a:solidFill>
                  <a:cs typeface="Arial"/>
                </a:rPr>
                <a:t>High School</a:t>
              </a:r>
              <a:r>
                <a:rPr sz="1800" b="1" spc="-55" dirty="0">
                  <a:solidFill>
                    <a:srgbClr val="626262"/>
                  </a:solidFill>
                  <a:cs typeface="Arial"/>
                </a:rPr>
                <a:t> </a:t>
              </a:r>
              <a:r>
                <a:rPr sz="1800" b="1" spc="-5" dirty="0">
                  <a:solidFill>
                    <a:srgbClr val="626262"/>
                  </a:solidFill>
                  <a:cs typeface="Arial"/>
                </a:rPr>
                <a:t>Members</a:t>
              </a:r>
              <a:endParaRPr sz="1800" dirty="0">
                <a:cs typeface="Arial"/>
              </a:endParaRPr>
            </a:p>
            <a:p>
              <a:pPr marL="645160" indent="-234950">
                <a:lnSpc>
                  <a:spcPct val="100000"/>
                </a:lnSpc>
                <a:spcBef>
                  <a:spcPts val="1005"/>
                </a:spcBef>
                <a:buChar char="-"/>
                <a:tabLst>
                  <a:tab pos="645160" algn="l"/>
                </a:tabLst>
              </a:pPr>
              <a:r>
                <a:rPr sz="1600" spc="-5" dirty="0">
                  <a:solidFill>
                    <a:srgbClr val="626262"/>
                  </a:solidFill>
                  <a:cs typeface="Arial"/>
                </a:rPr>
                <a:t>Minaz Jooma, Milburn High School, New Jersey –</a:t>
              </a:r>
              <a:r>
                <a:rPr sz="1600" spc="100" dirty="0">
                  <a:solidFill>
                    <a:srgbClr val="626262"/>
                  </a:solidFill>
                  <a:cs typeface="Arial"/>
                </a:rPr>
                <a:t> </a:t>
              </a:r>
              <a:r>
                <a:rPr sz="1600" spc="-5" dirty="0">
                  <a:solidFill>
                    <a:srgbClr val="626262"/>
                  </a:solidFill>
                  <a:cs typeface="Arial"/>
                </a:rPr>
                <a:t>Co-Chair</a:t>
              </a:r>
              <a:endParaRPr sz="1600" dirty="0">
                <a:cs typeface="Arial"/>
              </a:endParaRPr>
            </a:p>
            <a:p>
              <a:pPr marL="645160" indent="-234950">
                <a:lnSpc>
                  <a:spcPct val="100000"/>
                </a:lnSpc>
                <a:spcBef>
                  <a:spcPts val="1005"/>
                </a:spcBef>
                <a:buFont typeface="Arial"/>
                <a:buChar char="-"/>
                <a:tabLst>
                  <a:tab pos="645160" algn="l"/>
                </a:tabLst>
              </a:pPr>
              <a:r>
                <a:rPr sz="1600" i="1" spc="-5" dirty="0">
                  <a:solidFill>
                    <a:srgbClr val="626262"/>
                  </a:solidFill>
                  <a:cs typeface="Arial"/>
                </a:rPr>
                <a:t>Eileen </a:t>
              </a:r>
              <a:r>
                <a:rPr sz="1600" i="1" dirty="0">
                  <a:solidFill>
                    <a:srgbClr val="626262"/>
                  </a:solidFill>
                  <a:cs typeface="Arial"/>
                </a:rPr>
                <a:t>Cahill, </a:t>
              </a:r>
              <a:r>
                <a:rPr sz="1600" i="1" spc="-5" dirty="0">
                  <a:solidFill>
                    <a:srgbClr val="626262"/>
                  </a:solidFill>
                  <a:cs typeface="Arial"/>
                </a:rPr>
                <a:t>Salem </a:t>
              </a:r>
              <a:r>
                <a:rPr sz="1600" i="1" spc="-20" dirty="0">
                  <a:solidFill>
                    <a:srgbClr val="626262"/>
                  </a:solidFill>
                  <a:cs typeface="Arial"/>
                </a:rPr>
                <a:t>Academy, </a:t>
              </a:r>
              <a:r>
                <a:rPr sz="1600" i="1" spc="-5" dirty="0">
                  <a:solidFill>
                    <a:srgbClr val="626262"/>
                  </a:solidFill>
                  <a:cs typeface="Arial"/>
                </a:rPr>
                <a:t>Winston-Salem,</a:t>
              </a:r>
              <a:r>
                <a:rPr sz="1600" i="1" spc="-50" dirty="0">
                  <a:solidFill>
                    <a:srgbClr val="626262"/>
                  </a:solidFill>
                  <a:cs typeface="Arial"/>
                </a:rPr>
                <a:t> </a:t>
              </a:r>
              <a:r>
                <a:rPr sz="1600" i="1" spc="-5" dirty="0">
                  <a:solidFill>
                    <a:srgbClr val="626262"/>
                  </a:solidFill>
                  <a:cs typeface="Arial"/>
                </a:rPr>
                <a:t>NC</a:t>
              </a:r>
              <a:endParaRPr sz="1600" dirty="0">
                <a:cs typeface="Arial"/>
              </a:endParaRPr>
            </a:p>
            <a:p>
              <a:pPr marL="645160" indent="-234950">
                <a:lnSpc>
                  <a:spcPct val="100000"/>
                </a:lnSpc>
                <a:spcBef>
                  <a:spcPts val="994"/>
                </a:spcBef>
                <a:buFont typeface="Arial"/>
                <a:buChar char="-"/>
                <a:tabLst>
                  <a:tab pos="645160" algn="l"/>
                </a:tabLst>
              </a:pPr>
              <a:r>
                <a:rPr sz="1600" i="1" spc="-40" dirty="0">
                  <a:solidFill>
                    <a:srgbClr val="626262"/>
                  </a:solidFill>
                  <a:cs typeface="Arial"/>
                </a:rPr>
                <a:t>Tony </a:t>
              </a:r>
              <a:r>
                <a:rPr sz="1600" i="1" spc="-5" dirty="0">
                  <a:solidFill>
                    <a:srgbClr val="626262"/>
                  </a:solidFill>
                  <a:cs typeface="Arial"/>
                </a:rPr>
                <a:t>Harris, St. Ignatius,</a:t>
              </a:r>
              <a:r>
                <a:rPr sz="1600" i="1" spc="85" dirty="0">
                  <a:solidFill>
                    <a:srgbClr val="626262"/>
                  </a:solidFill>
                  <a:cs typeface="Arial"/>
                </a:rPr>
                <a:t> </a:t>
              </a:r>
              <a:r>
                <a:rPr sz="1600" i="1" spc="-5" dirty="0">
                  <a:solidFill>
                    <a:srgbClr val="626262"/>
                  </a:solidFill>
                  <a:cs typeface="Arial"/>
                </a:rPr>
                <a:t>Chicago</a:t>
              </a:r>
              <a:endParaRPr sz="1600" dirty="0">
                <a:cs typeface="Arial"/>
              </a:endParaRPr>
            </a:p>
            <a:p>
              <a:pPr marL="645160" indent="-234950">
                <a:lnSpc>
                  <a:spcPct val="100000"/>
                </a:lnSpc>
                <a:spcBef>
                  <a:spcPts val="994"/>
                </a:spcBef>
                <a:buChar char="-"/>
                <a:tabLst>
                  <a:tab pos="645160" algn="l"/>
                </a:tabLst>
              </a:pPr>
              <a:r>
                <a:rPr sz="1600" spc="-5" dirty="0">
                  <a:solidFill>
                    <a:srgbClr val="626262"/>
                  </a:solidFill>
                  <a:cs typeface="Arial"/>
                </a:rPr>
                <a:t>Brian Sztabnik, </a:t>
              </a:r>
              <a:r>
                <a:rPr sz="1600" dirty="0">
                  <a:solidFill>
                    <a:srgbClr val="626262"/>
                  </a:solidFill>
                  <a:cs typeface="Arial"/>
                </a:rPr>
                <a:t>Miller </a:t>
              </a:r>
              <a:r>
                <a:rPr sz="1600" spc="-5" dirty="0">
                  <a:solidFill>
                    <a:srgbClr val="626262"/>
                  </a:solidFill>
                  <a:cs typeface="Arial"/>
                </a:rPr>
                <a:t>Place High School, New </a:t>
              </a:r>
              <a:r>
                <a:rPr sz="1600" spc="-45" dirty="0">
                  <a:solidFill>
                    <a:srgbClr val="626262"/>
                  </a:solidFill>
                  <a:cs typeface="Arial"/>
                </a:rPr>
                <a:t>York </a:t>
              </a:r>
              <a:r>
                <a:rPr sz="1600" spc="-5" dirty="0">
                  <a:solidFill>
                    <a:srgbClr val="626262"/>
                  </a:solidFill>
                  <a:cs typeface="Arial"/>
                </a:rPr>
                <a:t>–</a:t>
              </a:r>
              <a:r>
                <a:rPr sz="1600" spc="65" dirty="0">
                  <a:solidFill>
                    <a:srgbClr val="626262"/>
                  </a:solidFill>
                  <a:cs typeface="Arial"/>
                </a:rPr>
                <a:t> </a:t>
              </a:r>
              <a:r>
                <a:rPr sz="1600" spc="-5" dirty="0">
                  <a:solidFill>
                    <a:srgbClr val="626262"/>
                  </a:solidFill>
                  <a:cs typeface="Arial"/>
                </a:rPr>
                <a:t>CBA</a:t>
              </a:r>
              <a:endParaRPr sz="1600" dirty="0">
                <a:cs typeface="Arial"/>
              </a:endParaRPr>
            </a:p>
            <a:p>
              <a:pPr marL="15240">
                <a:lnSpc>
                  <a:spcPct val="100000"/>
                </a:lnSpc>
                <a:spcBef>
                  <a:spcPts val="1000"/>
                </a:spcBef>
              </a:pPr>
              <a:r>
                <a:rPr sz="1800" b="1" spc="-5" dirty="0">
                  <a:solidFill>
                    <a:srgbClr val="626262"/>
                  </a:solidFill>
                  <a:cs typeface="Arial"/>
                </a:rPr>
                <a:t>College</a:t>
              </a:r>
              <a:r>
                <a:rPr sz="1800" b="1" spc="-90" dirty="0">
                  <a:solidFill>
                    <a:srgbClr val="626262"/>
                  </a:solidFill>
                  <a:cs typeface="Arial"/>
                </a:rPr>
                <a:t> </a:t>
              </a:r>
              <a:r>
                <a:rPr sz="1800" b="1" spc="-5" dirty="0">
                  <a:solidFill>
                    <a:srgbClr val="626262"/>
                  </a:solidFill>
                  <a:cs typeface="Arial"/>
                </a:rPr>
                <a:t>Board</a:t>
              </a:r>
              <a:endParaRPr sz="1800" dirty="0">
                <a:cs typeface="Arial"/>
              </a:endParaRPr>
            </a:p>
          </p:txBody>
        </p:sp>
        <p:sp>
          <p:nvSpPr>
            <p:cNvPr id="96" name="object 96"/>
            <p:cNvSpPr txBox="1"/>
            <p:nvPr/>
          </p:nvSpPr>
          <p:spPr>
            <a:xfrm>
              <a:off x="538987" y="4910015"/>
              <a:ext cx="7574280" cy="139763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407034">
                <a:lnSpc>
                  <a:spcPct val="100000"/>
                </a:lnSpc>
                <a:tabLst>
                  <a:tab pos="641985" algn="l"/>
                </a:tabLst>
              </a:pPr>
              <a:r>
                <a:rPr sz="1600" spc="-5" dirty="0">
                  <a:solidFill>
                    <a:srgbClr val="626262"/>
                  </a:solidFill>
                  <a:latin typeface="Arial"/>
                  <a:cs typeface="Arial"/>
                </a:rPr>
                <a:t>-	Brandon Abdon, Director – AP </a:t>
              </a:r>
              <a:r>
                <a:rPr sz="1600" dirty="0">
                  <a:solidFill>
                    <a:srgbClr val="626262"/>
                  </a:solidFill>
                  <a:latin typeface="Arial"/>
                  <a:cs typeface="Arial"/>
                </a:rPr>
                <a:t>English </a:t>
              </a:r>
              <a:r>
                <a:rPr sz="1600" spc="-5" dirty="0">
                  <a:solidFill>
                    <a:srgbClr val="626262"/>
                  </a:solidFill>
                  <a:latin typeface="Arial"/>
                  <a:cs typeface="Arial"/>
                </a:rPr>
                <a:t>Curriculum, Instruction, &amp;</a:t>
              </a:r>
              <a:r>
                <a:rPr sz="1600" spc="-135" dirty="0">
                  <a:solidFill>
                    <a:srgbClr val="626262"/>
                  </a:solidFill>
                  <a:latin typeface="Arial"/>
                  <a:cs typeface="Arial"/>
                </a:rPr>
                <a:t> </a:t>
              </a:r>
              <a:r>
                <a:rPr sz="1600" spc="-5" dirty="0">
                  <a:solidFill>
                    <a:srgbClr val="626262"/>
                  </a:solidFill>
                  <a:latin typeface="Arial"/>
                  <a:cs typeface="Arial"/>
                </a:rPr>
                <a:t>Assessment</a:t>
              </a:r>
              <a:endParaRPr sz="1600" dirty="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1000"/>
                </a:spcBef>
              </a:pPr>
              <a:r>
                <a:rPr sz="1800" b="1" dirty="0">
                  <a:solidFill>
                    <a:srgbClr val="626262"/>
                  </a:solidFill>
                  <a:latin typeface="Arial"/>
                  <a:cs typeface="Arial"/>
                </a:rPr>
                <a:t>ETS</a:t>
              </a:r>
              <a:endParaRPr sz="1800" dirty="0">
                <a:latin typeface="Arial"/>
                <a:cs typeface="Arial"/>
              </a:endParaRPr>
            </a:p>
            <a:p>
              <a:pPr marL="407034">
                <a:lnSpc>
                  <a:spcPct val="100000"/>
                </a:lnSpc>
                <a:spcBef>
                  <a:spcPts val="1000"/>
                </a:spcBef>
              </a:pPr>
              <a:r>
                <a:rPr sz="1600" spc="-5" dirty="0">
                  <a:solidFill>
                    <a:srgbClr val="626262"/>
                  </a:solidFill>
                  <a:latin typeface="Arial"/>
                  <a:cs typeface="Arial"/>
                </a:rPr>
                <a:t>-</a:t>
              </a:r>
              <a:endParaRPr sz="1600" dirty="0">
                <a:latin typeface="Arial"/>
                <a:cs typeface="Arial"/>
              </a:endParaRPr>
            </a:p>
            <a:p>
              <a:pPr marL="407034">
                <a:lnSpc>
                  <a:spcPct val="100000"/>
                </a:lnSpc>
                <a:spcBef>
                  <a:spcPts val="994"/>
                </a:spcBef>
              </a:pPr>
              <a:r>
                <a:rPr sz="1600" spc="-5" dirty="0">
                  <a:solidFill>
                    <a:srgbClr val="626262"/>
                  </a:solidFill>
                  <a:latin typeface="Arial"/>
                  <a:cs typeface="Arial"/>
                </a:rPr>
                <a:t>-</a:t>
              </a:r>
              <a:endParaRPr sz="1600" dirty="0">
                <a:latin typeface="Arial"/>
                <a:cs typeface="Arial"/>
              </a:endParaRPr>
            </a:p>
          </p:txBody>
        </p:sp>
        <p:sp>
          <p:nvSpPr>
            <p:cNvPr id="97" name="object 97"/>
            <p:cNvSpPr txBox="1"/>
            <p:nvPr/>
          </p:nvSpPr>
          <p:spPr>
            <a:xfrm>
              <a:off x="1168400" y="5556130"/>
              <a:ext cx="3423920" cy="75184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>
                <a:lnSpc>
                  <a:spcPct val="151900"/>
                </a:lnSpc>
              </a:pPr>
              <a:r>
                <a:rPr sz="1600" spc="-5" dirty="0">
                  <a:solidFill>
                    <a:srgbClr val="626262"/>
                  </a:solidFill>
                  <a:latin typeface="Arial"/>
                  <a:cs typeface="Arial"/>
                </a:rPr>
                <a:t>Amy Craig, Assessment Director  Kristina Bobo, Assessment</a:t>
              </a:r>
              <a:r>
                <a:rPr sz="1600" spc="-65" dirty="0">
                  <a:solidFill>
                    <a:srgbClr val="626262"/>
                  </a:solidFill>
                  <a:latin typeface="Arial"/>
                  <a:cs typeface="Arial"/>
                </a:rPr>
                <a:t> </a:t>
              </a:r>
              <a:r>
                <a:rPr sz="1600" spc="-5" dirty="0">
                  <a:solidFill>
                    <a:srgbClr val="626262"/>
                  </a:solidFill>
                  <a:latin typeface="Arial"/>
                  <a:cs typeface="Arial"/>
                </a:rPr>
                <a:t>Developer</a:t>
              </a:r>
              <a:endParaRPr sz="1600" dirty="0">
                <a:latin typeface="Arial"/>
                <a:cs typeface="Arial"/>
              </a:endParaRPr>
            </a:p>
          </p:txBody>
        </p:sp>
      </p:grpSp>
      <p:sp>
        <p:nvSpPr>
          <p:cNvPr id="98" name="object 98"/>
          <p:cNvSpPr txBox="1">
            <a:spLocks noGrp="1"/>
          </p:cNvSpPr>
          <p:nvPr>
            <p:ph type="title"/>
          </p:nvPr>
        </p:nvSpPr>
        <p:spPr>
          <a:xfrm>
            <a:off x="3124200" y="450002"/>
            <a:ext cx="4749165" cy="620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pc="5" dirty="0"/>
              <a:t>AP </a:t>
            </a:r>
            <a:r>
              <a:rPr spc="-5" dirty="0"/>
              <a:t>English </a:t>
            </a:r>
            <a:r>
              <a:rPr dirty="0"/>
              <a:t>Literature and</a:t>
            </a:r>
            <a:r>
              <a:rPr spc="-155" dirty="0"/>
              <a:t> </a:t>
            </a:r>
            <a:r>
              <a:rPr dirty="0"/>
              <a:t>Composition  </a:t>
            </a:r>
            <a:r>
              <a:rPr spc="-5" dirty="0"/>
              <a:t>Committee</a:t>
            </a:r>
            <a:r>
              <a:rPr spc="-85" dirty="0"/>
              <a:t> </a:t>
            </a:r>
            <a:r>
              <a:rPr spc="-5" dirty="0"/>
              <a:t>Roles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2625" y="6342004"/>
            <a:ext cx="1733328" cy="2983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89507" y="6343523"/>
            <a:ext cx="327660" cy="287020"/>
          </a:xfrm>
          <a:custGeom>
            <a:avLst/>
            <a:gdLst/>
            <a:ahLst/>
            <a:cxnLst/>
            <a:rect l="l" t="t" r="r" b="b"/>
            <a:pathLst>
              <a:path w="327659" h="287020">
                <a:moveTo>
                  <a:pt x="99656" y="286544"/>
                </a:moveTo>
                <a:lnTo>
                  <a:pt x="0" y="286544"/>
                </a:lnTo>
                <a:lnTo>
                  <a:pt x="0" y="258379"/>
                </a:lnTo>
                <a:lnTo>
                  <a:pt x="31780" y="258379"/>
                </a:lnTo>
                <a:lnTo>
                  <a:pt x="142030" y="0"/>
                </a:lnTo>
                <a:lnTo>
                  <a:pt x="188131" y="0"/>
                </a:lnTo>
                <a:lnTo>
                  <a:pt x="203790" y="37162"/>
                </a:lnTo>
                <a:lnTo>
                  <a:pt x="163020" y="37162"/>
                </a:lnTo>
                <a:lnTo>
                  <a:pt x="118685" y="142979"/>
                </a:lnTo>
                <a:lnTo>
                  <a:pt x="248380" y="142979"/>
                </a:lnTo>
                <a:lnTo>
                  <a:pt x="260248" y="171144"/>
                </a:lnTo>
                <a:lnTo>
                  <a:pt x="107111" y="171144"/>
                </a:lnTo>
                <a:lnTo>
                  <a:pt x="69445" y="259748"/>
                </a:lnTo>
                <a:lnTo>
                  <a:pt x="99656" y="259748"/>
                </a:lnTo>
                <a:lnTo>
                  <a:pt x="99656" y="286544"/>
                </a:lnTo>
                <a:close/>
              </a:path>
              <a:path w="327659" h="287020">
                <a:moveTo>
                  <a:pt x="248380" y="142979"/>
                </a:moveTo>
                <a:lnTo>
                  <a:pt x="206767" y="142979"/>
                </a:lnTo>
                <a:lnTo>
                  <a:pt x="163020" y="37162"/>
                </a:lnTo>
                <a:lnTo>
                  <a:pt x="203790" y="37162"/>
                </a:lnTo>
                <a:lnTo>
                  <a:pt x="248380" y="142979"/>
                </a:lnTo>
                <a:close/>
              </a:path>
              <a:path w="327659" h="287020">
                <a:moveTo>
                  <a:pt x="297007" y="258379"/>
                </a:moveTo>
                <a:lnTo>
                  <a:pt x="254438" y="258379"/>
                </a:lnTo>
                <a:lnTo>
                  <a:pt x="218341" y="171144"/>
                </a:lnTo>
                <a:lnTo>
                  <a:pt x="260248" y="171144"/>
                </a:lnTo>
                <a:lnTo>
                  <a:pt x="297007" y="258379"/>
                </a:lnTo>
                <a:close/>
              </a:path>
              <a:path w="327659" h="287020">
                <a:moveTo>
                  <a:pt x="327610" y="286544"/>
                </a:moveTo>
                <a:lnTo>
                  <a:pt x="229523" y="286544"/>
                </a:lnTo>
                <a:lnTo>
                  <a:pt x="229523" y="258379"/>
                </a:lnTo>
                <a:lnTo>
                  <a:pt x="327610" y="258379"/>
                </a:lnTo>
                <a:lnTo>
                  <a:pt x="327610" y="286544"/>
                </a:lnTo>
                <a:close/>
              </a:path>
            </a:pathLst>
          </a:custGeom>
          <a:solidFill>
            <a:srgbClr val="0053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418443" y="6344301"/>
            <a:ext cx="147320" cy="0"/>
          </a:xfrm>
          <a:custGeom>
            <a:avLst/>
            <a:gdLst/>
            <a:ahLst/>
            <a:cxnLst/>
            <a:rect l="l" t="t" r="r" b="b"/>
            <a:pathLst>
              <a:path w="147320">
                <a:moveTo>
                  <a:pt x="0" y="0"/>
                </a:moveTo>
                <a:lnTo>
                  <a:pt x="14707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18443" y="6346204"/>
            <a:ext cx="159385" cy="0"/>
          </a:xfrm>
          <a:custGeom>
            <a:avLst/>
            <a:gdLst/>
            <a:ahLst/>
            <a:cxnLst/>
            <a:rect l="l" t="t" r="r" b="b"/>
            <a:pathLst>
              <a:path w="159384">
                <a:moveTo>
                  <a:pt x="0" y="0"/>
                </a:moveTo>
                <a:lnTo>
                  <a:pt x="15928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418443" y="6348740"/>
            <a:ext cx="168275" cy="0"/>
          </a:xfrm>
          <a:custGeom>
            <a:avLst/>
            <a:gdLst/>
            <a:ahLst/>
            <a:cxnLst/>
            <a:rect l="l" t="t" r="r" b="b"/>
            <a:pathLst>
              <a:path w="168275">
                <a:moveTo>
                  <a:pt x="0" y="0"/>
                </a:moveTo>
                <a:lnTo>
                  <a:pt x="16791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418443" y="6350642"/>
            <a:ext cx="175260" cy="0"/>
          </a:xfrm>
          <a:custGeom>
            <a:avLst/>
            <a:gdLst/>
            <a:ahLst/>
            <a:cxnLst/>
            <a:rect l="l" t="t" r="r" b="b"/>
            <a:pathLst>
              <a:path w="175259">
                <a:moveTo>
                  <a:pt x="0" y="0"/>
                </a:moveTo>
                <a:lnTo>
                  <a:pt x="17474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418443" y="6352544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8010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418443" y="6354447"/>
            <a:ext cx="184785" cy="0"/>
          </a:xfrm>
          <a:custGeom>
            <a:avLst/>
            <a:gdLst/>
            <a:ahLst/>
            <a:cxnLst/>
            <a:rect l="l" t="t" r="r" b="b"/>
            <a:pathLst>
              <a:path w="184784">
                <a:moveTo>
                  <a:pt x="0" y="0"/>
                </a:moveTo>
                <a:lnTo>
                  <a:pt x="18469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418443" y="6356349"/>
            <a:ext cx="188595" cy="0"/>
          </a:xfrm>
          <a:custGeom>
            <a:avLst/>
            <a:gdLst/>
            <a:ahLst/>
            <a:cxnLst/>
            <a:rect l="l" t="t" r="r" b="b"/>
            <a:pathLst>
              <a:path w="188595">
                <a:moveTo>
                  <a:pt x="0" y="0"/>
                </a:moveTo>
                <a:lnTo>
                  <a:pt x="18855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418443" y="6358251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27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418443" y="6360153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34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418443" y="6362055"/>
            <a:ext cx="198755" cy="0"/>
          </a:xfrm>
          <a:custGeom>
            <a:avLst/>
            <a:gdLst/>
            <a:ahLst/>
            <a:cxnLst/>
            <a:rect l="l" t="t" r="r" b="b"/>
            <a:pathLst>
              <a:path w="198754">
                <a:moveTo>
                  <a:pt x="0" y="0"/>
                </a:moveTo>
                <a:lnTo>
                  <a:pt x="19829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418443" y="6363957"/>
            <a:ext cx="200660" cy="0"/>
          </a:xfrm>
          <a:custGeom>
            <a:avLst/>
            <a:gdLst/>
            <a:ahLst/>
            <a:cxnLst/>
            <a:rect l="l" t="t" r="r" b="b"/>
            <a:pathLst>
              <a:path w="200659">
                <a:moveTo>
                  <a:pt x="0" y="0"/>
                </a:moveTo>
                <a:lnTo>
                  <a:pt x="20066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418443" y="6365859"/>
            <a:ext cx="203835" cy="0"/>
          </a:xfrm>
          <a:custGeom>
            <a:avLst/>
            <a:gdLst/>
            <a:ahLst/>
            <a:cxnLst/>
            <a:rect l="l" t="t" r="r" b="b"/>
            <a:pathLst>
              <a:path w="203834">
                <a:moveTo>
                  <a:pt x="0" y="0"/>
                </a:moveTo>
                <a:lnTo>
                  <a:pt x="20339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418443" y="6367762"/>
            <a:ext cx="205740" cy="0"/>
          </a:xfrm>
          <a:custGeom>
            <a:avLst/>
            <a:gdLst/>
            <a:ahLst/>
            <a:cxnLst/>
            <a:rect l="l" t="t" r="r" b="b"/>
            <a:pathLst>
              <a:path w="205740">
                <a:moveTo>
                  <a:pt x="0" y="0"/>
                </a:moveTo>
                <a:lnTo>
                  <a:pt x="20513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418443" y="6369664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4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467683" y="6370298"/>
            <a:ext cx="0" cy="115570"/>
          </a:xfrm>
          <a:custGeom>
            <a:avLst/>
            <a:gdLst/>
            <a:ahLst/>
            <a:cxnLst/>
            <a:rect l="l" t="t" r="r" b="b"/>
            <a:pathLst>
              <a:path h="115570">
                <a:moveTo>
                  <a:pt x="0" y="0"/>
                </a:moveTo>
                <a:lnTo>
                  <a:pt x="0" y="115398"/>
                </a:lnTo>
              </a:path>
            </a:pathLst>
          </a:custGeom>
          <a:ln w="38842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448261" y="6486965"/>
            <a:ext cx="176530" cy="0"/>
          </a:xfrm>
          <a:custGeom>
            <a:avLst/>
            <a:gdLst/>
            <a:ahLst/>
            <a:cxnLst/>
            <a:rect l="l" t="t" r="r" b="b"/>
            <a:pathLst>
              <a:path w="176529">
                <a:moveTo>
                  <a:pt x="0" y="0"/>
                </a:moveTo>
                <a:lnTo>
                  <a:pt x="17629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448261" y="6489501"/>
            <a:ext cx="174625" cy="0"/>
          </a:xfrm>
          <a:custGeom>
            <a:avLst/>
            <a:gdLst/>
            <a:ahLst/>
            <a:cxnLst/>
            <a:rect l="l" t="t" r="r" b="b"/>
            <a:pathLst>
              <a:path w="174625">
                <a:moveTo>
                  <a:pt x="0" y="0"/>
                </a:moveTo>
                <a:lnTo>
                  <a:pt x="17443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448261" y="6491403"/>
            <a:ext cx="172720" cy="0"/>
          </a:xfrm>
          <a:custGeom>
            <a:avLst/>
            <a:gdLst/>
            <a:ahLst/>
            <a:cxnLst/>
            <a:rect l="l" t="t" r="r" b="b"/>
            <a:pathLst>
              <a:path w="172720">
                <a:moveTo>
                  <a:pt x="0" y="0"/>
                </a:moveTo>
                <a:lnTo>
                  <a:pt x="17220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448261" y="6493305"/>
            <a:ext cx="170180" cy="0"/>
          </a:xfrm>
          <a:custGeom>
            <a:avLst/>
            <a:gdLst/>
            <a:ahLst/>
            <a:cxnLst/>
            <a:rect l="l" t="t" r="r" b="b"/>
            <a:pathLst>
              <a:path w="170179">
                <a:moveTo>
                  <a:pt x="0" y="0"/>
                </a:moveTo>
                <a:lnTo>
                  <a:pt x="16989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448261" y="6495208"/>
            <a:ext cx="167005" cy="0"/>
          </a:xfrm>
          <a:custGeom>
            <a:avLst/>
            <a:gdLst/>
            <a:ahLst/>
            <a:cxnLst/>
            <a:rect l="l" t="t" r="r" b="b"/>
            <a:pathLst>
              <a:path w="167004">
                <a:moveTo>
                  <a:pt x="0" y="0"/>
                </a:moveTo>
                <a:lnTo>
                  <a:pt x="16699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448261" y="6497110"/>
            <a:ext cx="164465" cy="0"/>
          </a:xfrm>
          <a:custGeom>
            <a:avLst/>
            <a:gdLst/>
            <a:ahLst/>
            <a:cxnLst/>
            <a:rect l="l" t="t" r="r" b="b"/>
            <a:pathLst>
              <a:path w="164465">
                <a:moveTo>
                  <a:pt x="0" y="0"/>
                </a:moveTo>
                <a:lnTo>
                  <a:pt x="16398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448261" y="6499012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086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448261" y="6500914"/>
            <a:ext cx="157480" cy="0"/>
          </a:xfrm>
          <a:custGeom>
            <a:avLst/>
            <a:gdLst/>
            <a:ahLst/>
            <a:cxnLst/>
            <a:rect l="l" t="t" r="r" b="b"/>
            <a:pathLst>
              <a:path w="157479">
                <a:moveTo>
                  <a:pt x="0" y="0"/>
                </a:moveTo>
                <a:lnTo>
                  <a:pt x="15707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448261" y="6502817"/>
            <a:ext cx="153035" cy="0"/>
          </a:xfrm>
          <a:custGeom>
            <a:avLst/>
            <a:gdLst/>
            <a:ahLst/>
            <a:cxnLst/>
            <a:rect l="l" t="t" r="r" b="b"/>
            <a:pathLst>
              <a:path w="153034">
                <a:moveTo>
                  <a:pt x="0" y="0"/>
                </a:moveTo>
                <a:lnTo>
                  <a:pt x="15257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448261" y="6504719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90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448261" y="6506621"/>
            <a:ext cx="142240" cy="0"/>
          </a:xfrm>
          <a:custGeom>
            <a:avLst/>
            <a:gdLst/>
            <a:ahLst/>
            <a:cxnLst/>
            <a:rect l="l" t="t" r="r" b="b"/>
            <a:pathLst>
              <a:path w="142240">
                <a:moveTo>
                  <a:pt x="0" y="0"/>
                </a:moveTo>
                <a:lnTo>
                  <a:pt x="14183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448261" y="6508523"/>
            <a:ext cx="135255" cy="0"/>
          </a:xfrm>
          <a:custGeom>
            <a:avLst/>
            <a:gdLst/>
            <a:ahLst/>
            <a:cxnLst/>
            <a:rect l="l" t="t" r="r" b="b"/>
            <a:pathLst>
              <a:path w="135254">
                <a:moveTo>
                  <a:pt x="0" y="0"/>
                </a:moveTo>
                <a:lnTo>
                  <a:pt x="134881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448261" y="6511059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76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448261" y="6512961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50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467683" y="6513595"/>
            <a:ext cx="0" cy="87630"/>
          </a:xfrm>
          <a:custGeom>
            <a:avLst/>
            <a:gdLst/>
            <a:ahLst/>
            <a:cxnLst/>
            <a:rect l="l" t="t" r="r" b="b"/>
            <a:pathLst>
              <a:path h="87629">
                <a:moveTo>
                  <a:pt x="0" y="0"/>
                </a:moveTo>
                <a:lnTo>
                  <a:pt x="0" y="87500"/>
                </a:lnTo>
              </a:path>
            </a:pathLst>
          </a:custGeom>
          <a:ln w="38842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556348" y="6371884"/>
            <a:ext cx="71755" cy="0"/>
          </a:xfrm>
          <a:custGeom>
            <a:avLst/>
            <a:gdLst/>
            <a:ahLst/>
            <a:cxnLst/>
            <a:rect l="l" t="t" r="r" b="b"/>
            <a:pathLst>
              <a:path w="71754">
                <a:moveTo>
                  <a:pt x="0" y="0"/>
                </a:moveTo>
                <a:lnTo>
                  <a:pt x="7121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566863" y="6373840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63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573234" y="6375796"/>
            <a:ext cx="57785" cy="0"/>
          </a:xfrm>
          <a:custGeom>
            <a:avLst/>
            <a:gdLst/>
            <a:ahLst/>
            <a:cxnLst/>
            <a:rect l="l" t="t" r="r" b="b"/>
            <a:pathLst>
              <a:path w="57784">
                <a:moveTo>
                  <a:pt x="0" y="0"/>
                </a:moveTo>
                <a:lnTo>
                  <a:pt x="5773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578139" y="6377752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89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581735" y="6379708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66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584653" y="6381664"/>
            <a:ext cx="50165" cy="0"/>
          </a:xfrm>
          <a:custGeom>
            <a:avLst/>
            <a:gdLst/>
            <a:ahLst/>
            <a:cxnLst/>
            <a:rect l="l" t="t" r="r" b="b"/>
            <a:pathLst>
              <a:path w="50165">
                <a:moveTo>
                  <a:pt x="0" y="0"/>
                </a:moveTo>
                <a:lnTo>
                  <a:pt x="5003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587407" y="6383620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0" y="0"/>
                </a:moveTo>
                <a:lnTo>
                  <a:pt x="4820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589569" y="6385576"/>
            <a:ext cx="47625" cy="0"/>
          </a:xfrm>
          <a:custGeom>
            <a:avLst/>
            <a:gdLst/>
            <a:ahLst/>
            <a:cxnLst/>
            <a:rect l="l" t="t" r="r" b="b"/>
            <a:pathLst>
              <a:path w="47625">
                <a:moveTo>
                  <a:pt x="0" y="0"/>
                </a:moveTo>
                <a:lnTo>
                  <a:pt x="4722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591207" y="6387532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41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593135" y="6389488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28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594577" y="6391443"/>
            <a:ext cx="45085" cy="0"/>
          </a:xfrm>
          <a:custGeom>
            <a:avLst/>
            <a:gdLst/>
            <a:ahLst/>
            <a:cxnLst/>
            <a:rect l="l" t="t" r="r" b="b"/>
            <a:pathLst>
              <a:path w="45084">
                <a:moveTo>
                  <a:pt x="0" y="0"/>
                </a:moveTo>
                <a:lnTo>
                  <a:pt x="4483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595600" y="6393400"/>
            <a:ext cx="45085" cy="0"/>
          </a:xfrm>
          <a:custGeom>
            <a:avLst/>
            <a:gdLst/>
            <a:ahLst/>
            <a:cxnLst/>
            <a:rect l="l" t="t" r="r" b="b"/>
            <a:pathLst>
              <a:path w="45084">
                <a:moveTo>
                  <a:pt x="0" y="0"/>
                </a:moveTo>
                <a:lnTo>
                  <a:pt x="4451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596879" y="639535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388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597775" y="6397311"/>
            <a:ext cx="43815" cy="0"/>
          </a:xfrm>
          <a:custGeom>
            <a:avLst/>
            <a:gdLst/>
            <a:ahLst/>
            <a:cxnLst/>
            <a:rect l="l" t="t" r="r" b="b"/>
            <a:pathLst>
              <a:path w="43815">
                <a:moveTo>
                  <a:pt x="0" y="0"/>
                </a:moveTo>
                <a:lnTo>
                  <a:pt x="4360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598615" y="6399267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314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599645" y="6401223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265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600349" y="6403179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45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600784" y="6405135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46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601386" y="6407091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14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601925" y="6409047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1981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602248" y="6411003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88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602680" y="6412959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751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602930" y="6414915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67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603150" y="6416871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67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603425" y="6418827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52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603569" y="6420783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7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603681" y="6422738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6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603763" y="6424695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3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603812" y="6426651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0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603824" y="6428606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39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603791" y="6430562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1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603725" y="6432518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2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603626" y="6434474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45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603420" y="6436430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57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603243" y="6438386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64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603035" y="6440342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64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602796" y="6442298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723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602382" y="6444254"/>
            <a:ext cx="41910" cy="0"/>
          </a:xfrm>
          <a:custGeom>
            <a:avLst/>
            <a:gdLst/>
            <a:ahLst/>
            <a:cxnLst/>
            <a:rect l="l" t="t" r="r" b="b"/>
            <a:pathLst>
              <a:path w="41909">
                <a:moveTo>
                  <a:pt x="0" y="0"/>
                </a:moveTo>
                <a:lnTo>
                  <a:pt x="4185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602069" y="6446210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1952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01546" y="6448166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114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600957" y="6450122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43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600531" y="6452078"/>
            <a:ext cx="42545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42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599840" y="6454033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263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599088" y="6455990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3041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597993" y="6457946"/>
            <a:ext cx="43815" cy="0"/>
          </a:xfrm>
          <a:custGeom>
            <a:avLst/>
            <a:gdLst/>
            <a:ahLst/>
            <a:cxnLst/>
            <a:rect l="l" t="t" r="r" b="b"/>
            <a:pathLst>
              <a:path w="43815">
                <a:moveTo>
                  <a:pt x="0" y="0"/>
                </a:moveTo>
                <a:lnTo>
                  <a:pt x="4358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597106" y="6459901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386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596162" y="646185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7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594821" y="6463813"/>
            <a:ext cx="45085" cy="0"/>
          </a:xfrm>
          <a:custGeom>
            <a:avLst/>
            <a:gdLst/>
            <a:ahLst/>
            <a:cxnLst/>
            <a:rect l="l" t="t" r="r" b="b"/>
            <a:pathLst>
              <a:path w="45084">
                <a:moveTo>
                  <a:pt x="0" y="0"/>
                </a:moveTo>
                <a:lnTo>
                  <a:pt x="4482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593384" y="6465769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53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591858" y="6467725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6298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590245" y="6469681"/>
            <a:ext cx="46990" cy="0"/>
          </a:xfrm>
          <a:custGeom>
            <a:avLst/>
            <a:gdLst/>
            <a:ahLst/>
            <a:cxnLst/>
            <a:rect l="l" t="t" r="r" b="b"/>
            <a:pathLst>
              <a:path w="46990">
                <a:moveTo>
                  <a:pt x="0" y="0"/>
                </a:moveTo>
                <a:lnTo>
                  <a:pt x="46826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588110" y="6471637"/>
            <a:ext cx="48260" cy="0"/>
          </a:xfrm>
          <a:custGeom>
            <a:avLst/>
            <a:gdLst/>
            <a:ahLst/>
            <a:cxnLst/>
            <a:rect l="l" t="t" r="r" b="b"/>
            <a:pathLst>
              <a:path w="48259">
                <a:moveTo>
                  <a:pt x="0" y="0"/>
                </a:moveTo>
                <a:lnTo>
                  <a:pt x="4810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585385" y="6473593"/>
            <a:ext cx="50165" cy="0"/>
          </a:xfrm>
          <a:custGeom>
            <a:avLst/>
            <a:gdLst/>
            <a:ahLst/>
            <a:cxnLst/>
            <a:rect l="l" t="t" r="r" b="b"/>
            <a:pathLst>
              <a:path w="50165">
                <a:moveTo>
                  <a:pt x="0" y="0"/>
                </a:moveTo>
                <a:lnTo>
                  <a:pt x="4961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582490" y="6475549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560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579438" y="6477505"/>
            <a:ext cx="53340" cy="0"/>
          </a:xfrm>
          <a:custGeom>
            <a:avLst/>
            <a:gdLst/>
            <a:ahLst/>
            <a:cxnLst/>
            <a:rect l="l" t="t" r="r" b="b"/>
            <a:pathLst>
              <a:path w="53340">
                <a:moveTo>
                  <a:pt x="0" y="0"/>
                </a:moveTo>
                <a:lnTo>
                  <a:pt x="53285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575141" y="6479461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>
                <a:moveTo>
                  <a:pt x="0" y="0"/>
                </a:moveTo>
                <a:lnTo>
                  <a:pt x="5618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569443" y="6481417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42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561568" y="6483373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6779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545326" y="6485329"/>
            <a:ext cx="81915" cy="0"/>
          </a:xfrm>
          <a:custGeom>
            <a:avLst/>
            <a:gdLst/>
            <a:ahLst/>
            <a:cxnLst/>
            <a:rect l="l" t="t" r="r" b="b"/>
            <a:pathLst>
              <a:path w="81915">
                <a:moveTo>
                  <a:pt x="0" y="0"/>
                </a:moveTo>
                <a:lnTo>
                  <a:pt x="81437" y="0"/>
                </a:lnTo>
              </a:path>
            </a:pathLst>
          </a:custGeom>
          <a:ln w="3175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417659" y="6615399"/>
            <a:ext cx="99695" cy="0"/>
          </a:xfrm>
          <a:custGeom>
            <a:avLst/>
            <a:gdLst/>
            <a:ahLst/>
            <a:cxnLst/>
            <a:rect l="l" t="t" r="r" b="b"/>
            <a:pathLst>
              <a:path w="99695">
                <a:moveTo>
                  <a:pt x="0" y="0"/>
                </a:moveTo>
                <a:lnTo>
                  <a:pt x="99460" y="0"/>
                </a:lnTo>
              </a:path>
            </a:pathLst>
          </a:custGeom>
          <a:ln w="27383">
            <a:solidFill>
              <a:srgbClr val="0053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643847" y="6342936"/>
            <a:ext cx="20320" cy="20320"/>
          </a:xfrm>
          <a:custGeom>
            <a:avLst/>
            <a:gdLst/>
            <a:ahLst/>
            <a:cxnLst/>
            <a:rect l="l" t="t" r="r" b="b"/>
            <a:pathLst>
              <a:path w="20320" h="20320">
                <a:moveTo>
                  <a:pt x="15497" y="19950"/>
                </a:moveTo>
                <a:lnTo>
                  <a:pt x="4512" y="19950"/>
                </a:lnTo>
                <a:lnTo>
                  <a:pt x="0" y="15451"/>
                </a:lnTo>
                <a:lnTo>
                  <a:pt x="0" y="4498"/>
                </a:lnTo>
                <a:lnTo>
                  <a:pt x="4512" y="0"/>
                </a:lnTo>
                <a:lnTo>
                  <a:pt x="15497" y="0"/>
                </a:lnTo>
                <a:lnTo>
                  <a:pt x="17263" y="1760"/>
                </a:lnTo>
                <a:lnTo>
                  <a:pt x="5296" y="1760"/>
                </a:lnTo>
                <a:lnTo>
                  <a:pt x="1961" y="5281"/>
                </a:lnTo>
                <a:lnTo>
                  <a:pt x="1961" y="14669"/>
                </a:lnTo>
                <a:lnTo>
                  <a:pt x="5296" y="18190"/>
                </a:lnTo>
                <a:lnTo>
                  <a:pt x="17263" y="18190"/>
                </a:lnTo>
                <a:lnTo>
                  <a:pt x="15497" y="19950"/>
                </a:lnTo>
                <a:close/>
              </a:path>
              <a:path w="20320" h="20320">
                <a:moveTo>
                  <a:pt x="17263" y="18190"/>
                </a:moveTo>
                <a:lnTo>
                  <a:pt x="14713" y="18190"/>
                </a:lnTo>
                <a:lnTo>
                  <a:pt x="17851" y="14669"/>
                </a:lnTo>
                <a:lnTo>
                  <a:pt x="17851" y="5281"/>
                </a:lnTo>
                <a:lnTo>
                  <a:pt x="14713" y="1760"/>
                </a:lnTo>
                <a:lnTo>
                  <a:pt x="17263" y="1760"/>
                </a:lnTo>
                <a:lnTo>
                  <a:pt x="20009" y="4498"/>
                </a:lnTo>
                <a:lnTo>
                  <a:pt x="20009" y="15451"/>
                </a:lnTo>
                <a:lnTo>
                  <a:pt x="17263" y="18190"/>
                </a:lnTo>
                <a:close/>
              </a:path>
              <a:path w="20320" h="20320">
                <a:moveTo>
                  <a:pt x="7846" y="15843"/>
                </a:moveTo>
                <a:lnTo>
                  <a:pt x="6081" y="15843"/>
                </a:lnTo>
                <a:lnTo>
                  <a:pt x="6081" y="4303"/>
                </a:lnTo>
                <a:lnTo>
                  <a:pt x="13339" y="4303"/>
                </a:lnTo>
                <a:lnTo>
                  <a:pt x="14516" y="5281"/>
                </a:lnTo>
                <a:lnTo>
                  <a:pt x="14516" y="5672"/>
                </a:lnTo>
                <a:lnTo>
                  <a:pt x="11770" y="5672"/>
                </a:lnTo>
                <a:lnTo>
                  <a:pt x="10201" y="5867"/>
                </a:lnTo>
                <a:lnTo>
                  <a:pt x="7846" y="5867"/>
                </a:lnTo>
                <a:lnTo>
                  <a:pt x="7846" y="9388"/>
                </a:lnTo>
                <a:lnTo>
                  <a:pt x="14516" y="9388"/>
                </a:lnTo>
                <a:lnTo>
                  <a:pt x="14516" y="9779"/>
                </a:lnTo>
                <a:lnTo>
                  <a:pt x="13536" y="10562"/>
                </a:lnTo>
                <a:lnTo>
                  <a:pt x="11574" y="10757"/>
                </a:lnTo>
                <a:lnTo>
                  <a:pt x="7846" y="10757"/>
                </a:lnTo>
                <a:lnTo>
                  <a:pt x="7846" y="15843"/>
                </a:lnTo>
                <a:close/>
              </a:path>
              <a:path w="20320" h="20320">
                <a:moveTo>
                  <a:pt x="14516" y="9388"/>
                </a:moveTo>
                <a:lnTo>
                  <a:pt x="11574" y="9388"/>
                </a:lnTo>
                <a:lnTo>
                  <a:pt x="12947" y="9192"/>
                </a:lnTo>
                <a:lnTo>
                  <a:pt x="12947" y="6063"/>
                </a:lnTo>
                <a:lnTo>
                  <a:pt x="11770" y="5672"/>
                </a:lnTo>
                <a:lnTo>
                  <a:pt x="14516" y="5672"/>
                </a:lnTo>
                <a:lnTo>
                  <a:pt x="14516" y="9388"/>
                </a:lnTo>
                <a:close/>
              </a:path>
              <a:path w="20320" h="20320">
                <a:moveTo>
                  <a:pt x="14909" y="15843"/>
                </a:moveTo>
                <a:lnTo>
                  <a:pt x="12947" y="15843"/>
                </a:lnTo>
                <a:lnTo>
                  <a:pt x="9808" y="10757"/>
                </a:lnTo>
                <a:lnTo>
                  <a:pt x="11574" y="10757"/>
                </a:lnTo>
                <a:lnTo>
                  <a:pt x="14909" y="15843"/>
                </a:lnTo>
                <a:close/>
              </a:path>
            </a:pathLst>
          </a:custGeom>
          <a:solidFill>
            <a:srgbClr val="0053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535940" y="931862"/>
            <a:ext cx="4404360" cy="2951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626262"/>
                </a:solidFill>
                <a:latin typeface="Arial"/>
                <a:cs typeface="Arial"/>
              </a:rPr>
              <a:t>New</a:t>
            </a:r>
            <a:r>
              <a:rPr sz="2400" spc="-65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626262"/>
                </a:solidFill>
                <a:latin typeface="Arial"/>
                <a:cs typeface="Arial"/>
              </a:rPr>
              <a:t>Members:</a:t>
            </a:r>
            <a:endParaRPr sz="2400" dirty="0">
              <a:latin typeface="Arial"/>
              <a:cs typeface="Arial"/>
            </a:endParaRPr>
          </a:p>
          <a:p>
            <a:pPr marL="358140" marR="167005" indent="-342900">
              <a:lnSpc>
                <a:spcPct val="100000"/>
              </a:lnSpc>
              <a:spcBef>
                <a:spcPts val="994"/>
              </a:spcBef>
              <a:tabLst>
                <a:tab pos="358140" algn="l"/>
              </a:tabLst>
            </a:pPr>
            <a:r>
              <a:rPr sz="1900" spc="10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400" b="1" spc="-5" dirty="0">
                <a:solidFill>
                  <a:srgbClr val="626262"/>
                </a:solidFill>
                <a:latin typeface="Arial"/>
                <a:cs typeface="Arial"/>
              </a:rPr>
              <a:t>Jim Egan</a:t>
            </a:r>
            <a:r>
              <a:rPr sz="2400" spc="-5" dirty="0">
                <a:solidFill>
                  <a:srgbClr val="626262"/>
                </a:solidFill>
                <a:latin typeface="Arial"/>
                <a:cs typeface="Arial"/>
              </a:rPr>
              <a:t>,</a:t>
            </a:r>
            <a:r>
              <a:rPr sz="2400" spc="-50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626262"/>
                </a:solidFill>
                <a:latin typeface="Arial"/>
                <a:cs typeface="Arial"/>
              </a:rPr>
              <a:t>Brown</a:t>
            </a:r>
            <a:r>
              <a:rPr sz="2400" spc="-15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626262"/>
                </a:solidFill>
                <a:latin typeface="Arial"/>
                <a:cs typeface="Arial"/>
              </a:rPr>
              <a:t>University, </a:t>
            </a:r>
            <a:r>
              <a:rPr sz="2400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626262"/>
                </a:solidFill>
                <a:latin typeface="Arial"/>
                <a:cs typeface="Arial"/>
              </a:rPr>
              <a:t>Providence,</a:t>
            </a:r>
            <a:r>
              <a:rPr sz="2400" spc="-50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626262"/>
                </a:solidFill>
                <a:latin typeface="Arial"/>
                <a:cs typeface="Arial"/>
              </a:rPr>
              <a:t>RI</a:t>
            </a:r>
            <a:endParaRPr sz="2400" dirty="0">
              <a:latin typeface="Arial"/>
              <a:cs typeface="Arial"/>
            </a:endParaRPr>
          </a:p>
          <a:p>
            <a:pPr marL="358140" marR="5080" indent="-342900">
              <a:lnSpc>
                <a:spcPct val="100000"/>
              </a:lnSpc>
              <a:spcBef>
                <a:spcPts val="994"/>
              </a:spcBef>
              <a:tabLst>
                <a:tab pos="358140" algn="l"/>
              </a:tabLst>
            </a:pPr>
            <a:r>
              <a:rPr sz="1900" spc="10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400" b="1" spc="-5" dirty="0">
                <a:solidFill>
                  <a:srgbClr val="626262"/>
                </a:solidFill>
                <a:latin typeface="Arial"/>
                <a:cs typeface="Arial"/>
              </a:rPr>
              <a:t>Kathy </a:t>
            </a:r>
            <a:r>
              <a:rPr sz="2400" b="1" spc="-10" dirty="0">
                <a:solidFill>
                  <a:srgbClr val="626262"/>
                </a:solidFill>
                <a:latin typeface="Arial"/>
                <a:cs typeface="Arial"/>
              </a:rPr>
              <a:t>Keyes</a:t>
            </a:r>
            <a:r>
              <a:rPr sz="2400" spc="-10" dirty="0">
                <a:solidFill>
                  <a:srgbClr val="626262"/>
                </a:solidFill>
                <a:latin typeface="Arial"/>
                <a:cs typeface="Arial"/>
              </a:rPr>
              <a:t>,</a:t>
            </a:r>
            <a:r>
              <a:rPr sz="2400" spc="25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626262"/>
                </a:solidFill>
                <a:latin typeface="Arial"/>
                <a:cs typeface="Arial"/>
              </a:rPr>
              <a:t>Cathedral</a:t>
            </a:r>
            <a:r>
              <a:rPr sz="2400" spc="-10" dirty="0">
                <a:solidFill>
                  <a:srgbClr val="626262"/>
                </a:solidFill>
                <a:latin typeface="Arial"/>
                <a:cs typeface="Arial"/>
              </a:rPr>
              <a:t> High  </a:t>
            </a:r>
            <a:r>
              <a:rPr sz="2400" spc="-5" dirty="0">
                <a:solidFill>
                  <a:srgbClr val="626262"/>
                </a:solidFill>
                <a:latin typeface="Arial"/>
                <a:cs typeface="Arial"/>
              </a:rPr>
              <a:t>School, Indianapolis,</a:t>
            </a:r>
            <a:r>
              <a:rPr sz="2400" spc="-10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626262"/>
                </a:solidFill>
                <a:latin typeface="Arial"/>
                <a:cs typeface="Arial"/>
              </a:rPr>
              <a:t>IN</a:t>
            </a:r>
            <a:endParaRPr sz="2400" dirty="0">
              <a:latin typeface="Arial"/>
              <a:cs typeface="Arial"/>
            </a:endParaRPr>
          </a:p>
          <a:p>
            <a:pPr marL="358140" marR="756285" indent="-342900">
              <a:lnSpc>
                <a:spcPct val="100000"/>
              </a:lnSpc>
              <a:spcBef>
                <a:spcPts val="1005"/>
              </a:spcBef>
              <a:tabLst>
                <a:tab pos="358140" algn="l"/>
              </a:tabLst>
            </a:pPr>
            <a:r>
              <a:rPr sz="1900" spc="10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400" b="1" spc="-5" dirty="0">
                <a:solidFill>
                  <a:srgbClr val="626262"/>
                </a:solidFill>
                <a:latin typeface="Arial"/>
                <a:cs typeface="Arial"/>
              </a:rPr>
              <a:t>Erik </a:t>
            </a:r>
            <a:r>
              <a:rPr sz="2400" b="1" dirty="0">
                <a:solidFill>
                  <a:srgbClr val="626262"/>
                </a:solidFill>
                <a:latin typeface="Arial"/>
                <a:cs typeface="Arial"/>
              </a:rPr>
              <a:t>Powell</a:t>
            </a:r>
            <a:r>
              <a:rPr sz="2400" dirty="0">
                <a:solidFill>
                  <a:srgbClr val="626262"/>
                </a:solidFill>
                <a:latin typeface="Arial"/>
                <a:cs typeface="Arial"/>
              </a:rPr>
              <a:t>,</a:t>
            </a:r>
            <a:r>
              <a:rPr sz="2400" spc="-85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626262"/>
                </a:solidFill>
                <a:latin typeface="Arial"/>
                <a:cs typeface="Arial"/>
              </a:rPr>
              <a:t>Ferris</a:t>
            </a:r>
            <a:r>
              <a:rPr sz="2400" spc="-10" dirty="0">
                <a:solidFill>
                  <a:srgbClr val="626262"/>
                </a:solidFill>
                <a:latin typeface="Arial"/>
                <a:cs typeface="Arial"/>
              </a:rPr>
              <a:t> High  </a:t>
            </a:r>
            <a:r>
              <a:rPr sz="2400" spc="-5" dirty="0">
                <a:solidFill>
                  <a:srgbClr val="626262"/>
                </a:solidFill>
                <a:latin typeface="Arial"/>
                <a:cs typeface="Arial"/>
              </a:rPr>
              <a:t>School, Spokane,</a:t>
            </a:r>
            <a:r>
              <a:rPr sz="2400" spc="-35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sz="2400" spc="-45" dirty="0">
                <a:solidFill>
                  <a:srgbClr val="626262"/>
                </a:solidFill>
                <a:latin typeface="Arial"/>
                <a:cs typeface="Arial"/>
              </a:rPr>
              <a:t>WA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96" name="object 96"/>
          <p:cNvSpPr txBox="1">
            <a:spLocks noGrp="1"/>
          </p:cNvSpPr>
          <p:nvPr>
            <p:ph type="title"/>
          </p:nvPr>
        </p:nvSpPr>
        <p:spPr>
          <a:xfrm>
            <a:off x="307340" y="191008"/>
            <a:ext cx="5342890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New English </a:t>
            </a:r>
            <a:r>
              <a:rPr dirty="0"/>
              <a:t>Literature Committee</a:t>
            </a:r>
            <a:r>
              <a:rPr spc="-145" dirty="0"/>
              <a:t> </a:t>
            </a:r>
            <a:r>
              <a:rPr dirty="0"/>
              <a:t>Members</a:t>
            </a:r>
          </a:p>
        </p:txBody>
      </p:sp>
      <p:sp>
        <p:nvSpPr>
          <p:cNvPr id="97" name="object 97"/>
          <p:cNvSpPr/>
          <p:nvPr/>
        </p:nvSpPr>
        <p:spPr>
          <a:xfrm>
            <a:off x="6839711" y="242316"/>
            <a:ext cx="2304288" cy="31409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034783" y="437388"/>
            <a:ext cx="1904987" cy="25526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257044" y="3732276"/>
            <a:ext cx="3317735" cy="31257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52116" y="3927347"/>
            <a:ext cx="2734520" cy="266768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864607" y="2439923"/>
            <a:ext cx="3102863" cy="36819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5059680" y="2634995"/>
            <a:ext cx="2514599" cy="30937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150">
              <a:lnSpc>
                <a:spcPts val="1045"/>
              </a:lnSpc>
            </a:pPr>
            <a:fld id="{81D60167-4931-47E6-BA6A-407CBD079E47}" type="slidenum">
              <a:rPr sz="1000" spc="-5" dirty="0">
                <a:solidFill>
                  <a:srgbClr val="005581"/>
                </a:solidFill>
              </a:rPr>
              <a:t>7</a:t>
            </a:fld>
            <a:endParaRPr sz="1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58996" y="2128838"/>
            <a:ext cx="4784521" cy="35766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10263" y="580390"/>
            <a:ext cx="7848600" cy="56680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6225" marR="5080">
              <a:lnSpc>
                <a:spcPct val="100000"/>
              </a:lnSpc>
            </a:pPr>
            <a:r>
              <a:rPr sz="2000" b="1" spc="5" dirty="0">
                <a:solidFill>
                  <a:srgbClr val="00529B"/>
                </a:solidFill>
                <a:latin typeface="Arial"/>
                <a:cs typeface="Arial"/>
              </a:rPr>
              <a:t>AP </a:t>
            </a:r>
            <a:r>
              <a:rPr sz="2000" b="1" spc="-20" dirty="0">
                <a:solidFill>
                  <a:srgbClr val="00529B"/>
                </a:solidFill>
                <a:latin typeface="Arial"/>
                <a:cs typeface="Arial"/>
              </a:rPr>
              <a:t>Teacher </a:t>
            </a:r>
            <a:r>
              <a:rPr sz="2000" b="1" spc="-5" dirty="0">
                <a:solidFill>
                  <a:srgbClr val="00529B"/>
                </a:solidFill>
                <a:latin typeface="Arial"/>
                <a:cs typeface="Arial"/>
              </a:rPr>
              <a:t>Community: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Where Professionals from Around</a:t>
            </a:r>
            <a:r>
              <a:rPr sz="2000" b="1" spc="-24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the  </a:t>
            </a:r>
            <a:r>
              <a:rPr sz="2000" b="1" spc="-10" dirty="0">
                <a:solidFill>
                  <a:srgbClr val="00529B"/>
                </a:solidFill>
                <a:latin typeface="Arial"/>
                <a:cs typeface="Arial"/>
              </a:rPr>
              <a:t>World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Reach-out to Share and</a:t>
            </a:r>
            <a:r>
              <a:rPr sz="2000" b="1" spc="-12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Learn</a:t>
            </a:r>
            <a:endParaRPr sz="2000" dirty="0">
              <a:latin typeface="Arial"/>
              <a:cs typeface="Arial"/>
            </a:endParaRPr>
          </a:p>
          <a:p>
            <a:pPr marL="354965" marR="158750" indent="-342900">
              <a:lnSpc>
                <a:spcPts val="2160"/>
              </a:lnSpc>
              <a:spcBef>
                <a:spcPts val="1540"/>
              </a:spcBef>
            </a:pPr>
            <a:r>
              <a:rPr sz="2000" b="1" dirty="0">
                <a:solidFill>
                  <a:srgbClr val="7E8B7A"/>
                </a:solidFill>
                <a:latin typeface="Arial"/>
                <a:cs typeface="Arial"/>
              </a:rPr>
              <a:t>Community Shared </a:t>
            </a:r>
            <a:r>
              <a:rPr sz="2000" b="1" spc="5" dirty="0">
                <a:solidFill>
                  <a:srgbClr val="7E8B7A"/>
                </a:solidFill>
                <a:latin typeface="Arial"/>
                <a:cs typeface="Arial"/>
              </a:rPr>
              <a:t>with HS </a:t>
            </a:r>
            <a:r>
              <a:rPr sz="2000" b="1" spc="-15" dirty="0">
                <a:solidFill>
                  <a:srgbClr val="7E8B7A"/>
                </a:solidFill>
                <a:latin typeface="Arial"/>
                <a:cs typeface="Arial"/>
              </a:rPr>
              <a:t>Teachers, </a:t>
            </a:r>
            <a:r>
              <a:rPr sz="2000" b="1" dirty="0">
                <a:solidFill>
                  <a:srgbClr val="7E8B7A"/>
                </a:solidFill>
                <a:latin typeface="Arial"/>
                <a:cs typeface="Arial"/>
              </a:rPr>
              <a:t>Professors, </a:t>
            </a:r>
            <a:r>
              <a:rPr sz="2000" b="1" spc="5" dirty="0">
                <a:solidFill>
                  <a:srgbClr val="7E8B7A"/>
                </a:solidFill>
                <a:latin typeface="Arial"/>
                <a:cs typeface="Arial"/>
              </a:rPr>
              <a:t>AP </a:t>
            </a:r>
            <a:r>
              <a:rPr sz="2000" b="1" dirty="0">
                <a:solidFill>
                  <a:srgbClr val="7E8B7A"/>
                </a:solidFill>
                <a:latin typeface="Arial"/>
                <a:cs typeface="Arial"/>
              </a:rPr>
              <a:t>Staff,</a:t>
            </a:r>
            <a:r>
              <a:rPr sz="2000" b="1" spc="-385" dirty="0">
                <a:solidFill>
                  <a:srgbClr val="7E8B7A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7E8B7A"/>
                </a:solidFill>
                <a:latin typeface="Arial"/>
                <a:cs typeface="Arial"/>
              </a:rPr>
              <a:t>and  </a:t>
            </a:r>
            <a:r>
              <a:rPr sz="2000" b="1" spc="-5" dirty="0">
                <a:solidFill>
                  <a:srgbClr val="7E8B7A"/>
                </a:solidFill>
                <a:latin typeface="Arial"/>
                <a:cs typeface="Arial"/>
              </a:rPr>
              <a:t>Committee</a:t>
            </a:r>
            <a:r>
              <a:rPr sz="2000" b="1" spc="-75" dirty="0">
                <a:solidFill>
                  <a:srgbClr val="7E8B7A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7E8B7A"/>
                </a:solidFill>
                <a:latin typeface="Arial"/>
                <a:cs typeface="Arial"/>
              </a:rPr>
              <a:t>Members</a:t>
            </a:r>
            <a:endParaRPr sz="2000" dirty="0">
              <a:latin typeface="Arial"/>
              <a:cs typeface="Arial"/>
            </a:endParaRPr>
          </a:p>
          <a:p>
            <a:pPr marL="241300" marR="4632960">
              <a:lnSpc>
                <a:spcPct val="100000"/>
              </a:lnSpc>
              <a:spcBef>
                <a:spcPts val="1485"/>
              </a:spcBef>
            </a:pPr>
            <a:r>
              <a:rPr sz="2000" b="1" spc="-5" dirty="0">
                <a:solidFill>
                  <a:srgbClr val="00529B"/>
                </a:solidFill>
                <a:latin typeface="Arial"/>
                <a:cs typeface="Arial"/>
              </a:rPr>
              <a:t>Some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Recently</a:t>
            </a:r>
            <a:r>
              <a:rPr sz="2000" b="1" spc="-8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529B"/>
                </a:solidFill>
                <a:latin typeface="Arial"/>
                <a:cs typeface="Arial"/>
              </a:rPr>
              <a:t>Trending  </a:t>
            </a:r>
            <a:r>
              <a:rPr sz="2000" b="1" spc="-25" dirty="0">
                <a:solidFill>
                  <a:srgbClr val="00529B"/>
                </a:solidFill>
                <a:latin typeface="Arial"/>
                <a:cs typeface="Arial"/>
              </a:rPr>
              <a:t>Topics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on the</a:t>
            </a:r>
            <a:r>
              <a:rPr sz="2000" b="1" spc="-7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529B"/>
                </a:solidFill>
                <a:latin typeface="Arial"/>
                <a:cs typeface="Arial"/>
              </a:rPr>
              <a:t>OTC:</a:t>
            </a:r>
            <a:endParaRPr sz="2000" dirty="0">
              <a:latin typeface="Arial"/>
              <a:cs typeface="Arial"/>
            </a:endParaRPr>
          </a:p>
          <a:p>
            <a:pPr marL="584200" marR="4391660" indent="-342900">
              <a:lnSpc>
                <a:spcPct val="100000"/>
              </a:lnSpc>
              <a:spcBef>
                <a:spcPts val="994"/>
              </a:spcBef>
              <a:tabLst>
                <a:tab pos="584200" algn="l"/>
              </a:tabLst>
            </a:pPr>
            <a:r>
              <a:rPr sz="1600" spc="-5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Summer Reading:</a:t>
            </a:r>
            <a:r>
              <a:rPr sz="2000" spc="-10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Why</a:t>
            </a:r>
            <a:r>
              <a:rPr sz="2000" spc="-5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&amp;  How?</a:t>
            </a:r>
            <a:endParaRPr sz="2000" dirty="0">
              <a:latin typeface="Arial"/>
              <a:cs typeface="Arial"/>
            </a:endParaRPr>
          </a:p>
          <a:p>
            <a:pPr marL="584200" marR="4347845" indent="-342900">
              <a:lnSpc>
                <a:spcPct val="100000"/>
              </a:lnSpc>
              <a:spcBef>
                <a:spcPts val="1005"/>
              </a:spcBef>
              <a:tabLst>
                <a:tab pos="584200" algn="l"/>
              </a:tabLst>
            </a:pPr>
            <a:r>
              <a:rPr sz="1600" spc="-5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Best use of</a:t>
            </a:r>
            <a:r>
              <a:rPr sz="2000" spc="-10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Released</a:t>
            </a:r>
            <a:r>
              <a:rPr sz="2000" spc="-4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and  Practice</a:t>
            </a:r>
            <a:r>
              <a:rPr sz="2000" spc="-11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Exams</a:t>
            </a:r>
            <a:endParaRPr sz="2000" dirty="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  <a:spcBef>
                <a:spcPts val="994"/>
              </a:spcBef>
              <a:tabLst>
                <a:tab pos="584200" algn="l"/>
              </a:tabLst>
            </a:pPr>
            <a:r>
              <a:rPr sz="1600" spc="-5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TED </a:t>
            </a:r>
            <a:r>
              <a:rPr sz="2000" spc="-45" dirty="0">
                <a:solidFill>
                  <a:srgbClr val="00529B"/>
                </a:solidFill>
                <a:latin typeface="Arial"/>
                <a:cs typeface="Arial"/>
              </a:rPr>
              <a:t>Talks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that you</a:t>
            </a:r>
            <a:r>
              <a:rPr sz="2000" spc="-7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spc="5" dirty="0">
                <a:solidFill>
                  <a:srgbClr val="00529B"/>
                </a:solidFill>
                <a:latin typeface="Arial"/>
                <a:cs typeface="Arial"/>
              </a:rPr>
              <a:t>Use</a:t>
            </a:r>
            <a:endParaRPr sz="2000" dirty="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  <a:spcBef>
                <a:spcPts val="994"/>
              </a:spcBef>
              <a:tabLst>
                <a:tab pos="584200" algn="l"/>
              </a:tabLst>
            </a:pPr>
            <a:r>
              <a:rPr sz="1600" spc="-5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Reviewing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for</a:t>
            </a:r>
            <a:r>
              <a:rPr sz="2000" spc="-9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Exams</a:t>
            </a:r>
            <a:endParaRPr sz="2000" dirty="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  <a:spcBef>
                <a:spcPts val="1005"/>
              </a:spcBef>
              <a:tabLst>
                <a:tab pos="584200" algn="l"/>
              </a:tabLst>
            </a:pPr>
            <a:r>
              <a:rPr sz="1600" spc="-5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After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the</a:t>
            </a:r>
            <a:r>
              <a:rPr sz="2000" spc="-9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Exams</a:t>
            </a:r>
            <a:endParaRPr sz="2000" dirty="0">
              <a:latin typeface="Arial"/>
              <a:cs typeface="Arial"/>
            </a:endParaRPr>
          </a:p>
          <a:p>
            <a:pPr marL="584200" marR="5102225" indent="-342900">
              <a:lnSpc>
                <a:spcPct val="100000"/>
              </a:lnSpc>
              <a:spcBef>
                <a:spcPts val="994"/>
              </a:spcBef>
              <a:tabLst>
                <a:tab pos="584200" algn="l"/>
              </a:tabLst>
            </a:pPr>
            <a:r>
              <a:rPr sz="1600" spc="-5" dirty="0">
                <a:solidFill>
                  <a:srgbClr val="F7931D"/>
                </a:solidFill>
                <a:latin typeface="Arial"/>
                <a:cs typeface="Arial"/>
              </a:rPr>
              <a:t>+	</a:t>
            </a:r>
            <a:r>
              <a:rPr sz="2000" spc="-10" dirty="0">
                <a:solidFill>
                  <a:srgbClr val="00529B"/>
                </a:solidFill>
                <a:latin typeface="Arial"/>
                <a:cs typeface="Arial"/>
              </a:rPr>
              <a:t>Who’s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Going</a:t>
            </a:r>
            <a:r>
              <a:rPr sz="2000" spc="-75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to</a:t>
            </a:r>
            <a:r>
              <a:rPr sz="2000" spc="-40" dirty="0">
                <a:solidFill>
                  <a:srgbClr val="00529B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529B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00529B"/>
                </a:solidFill>
                <a:latin typeface="Arial"/>
                <a:cs typeface="Arial"/>
              </a:rPr>
              <a:t> Reading?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95"/>
          <p:cNvSpPr txBox="1"/>
          <p:nvPr/>
        </p:nvSpPr>
        <p:spPr>
          <a:xfrm>
            <a:off x="538987" y="2396477"/>
            <a:ext cx="7934959" cy="3724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tabLst>
                <a:tab pos="354965" algn="l"/>
              </a:tabLst>
            </a:pPr>
            <a:r>
              <a:rPr sz="2200" b="1" spc="-10" dirty="0">
                <a:solidFill>
                  <a:srgbClr val="F7931D"/>
                </a:solidFill>
                <a:cs typeface="Arial"/>
              </a:rPr>
              <a:t>+	</a:t>
            </a:r>
            <a:r>
              <a:rPr sz="2200" b="1" spc="-50" dirty="0">
                <a:solidFill>
                  <a:srgbClr val="626262"/>
                </a:solidFill>
                <a:cs typeface="Arial"/>
              </a:rPr>
              <a:t>“You </a:t>
            </a:r>
            <a:r>
              <a:rPr sz="2200" b="1" spc="-15" dirty="0">
                <a:solidFill>
                  <a:srgbClr val="626262"/>
                </a:solidFill>
                <a:cs typeface="Arial"/>
              </a:rPr>
              <a:t>will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likely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have noticed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that in the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released exam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form, </a:t>
            </a:r>
            <a:r>
              <a:rPr sz="2200" b="1" spc="-15" dirty="0">
                <a:solidFill>
                  <a:srgbClr val="626262"/>
                </a:solidFill>
                <a:cs typeface="Arial"/>
              </a:rPr>
              <a:t>two</a:t>
            </a:r>
            <a:r>
              <a:rPr sz="2200" b="1" spc="325" dirty="0">
                <a:solidFill>
                  <a:srgbClr val="626262"/>
                </a:solidFill>
                <a:cs typeface="Arial"/>
              </a:rPr>
              <a:t>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sources</a:t>
            </a:r>
            <a:r>
              <a:rPr sz="2200" b="1" dirty="0">
                <a:solidFill>
                  <a:srgbClr val="626262"/>
                </a:solidFill>
                <a:cs typeface="Arial"/>
              </a:rPr>
              <a:t>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in  the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synthesis question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(Source C </a:t>
            </a:r>
            <a:r>
              <a:rPr sz="2200" b="1" dirty="0">
                <a:solidFill>
                  <a:srgbClr val="626262"/>
                </a:solidFill>
                <a:cs typeface="Arial"/>
              </a:rPr>
              <a:t>-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Erard; Source </a:t>
            </a:r>
            <a:r>
              <a:rPr sz="2200" b="1" dirty="0">
                <a:solidFill>
                  <a:srgbClr val="626262"/>
                </a:solidFill>
                <a:cs typeface="Arial"/>
              </a:rPr>
              <a:t>E -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Cohen) could not </a:t>
            </a:r>
            <a:r>
              <a:rPr sz="2200" b="1" spc="-15" dirty="0">
                <a:solidFill>
                  <a:srgbClr val="626262"/>
                </a:solidFill>
                <a:cs typeface="Arial"/>
              </a:rPr>
              <a:t>be 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posted because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of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copyright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restrictions. </a:t>
            </a:r>
            <a:r>
              <a:rPr sz="2200" b="1" dirty="0">
                <a:solidFill>
                  <a:srgbClr val="626262"/>
                </a:solidFill>
                <a:cs typeface="Arial"/>
              </a:rPr>
              <a:t>… If </a:t>
            </a:r>
            <a:r>
              <a:rPr sz="2200" b="1" spc="-15" dirty="0">
                <a:solidFill>
                  <a:srgbClr val="626262"/>
                </a:solidFill>
                <a:cs typeface="Arial"/>
              </a:rPr>
              <a:t>you would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like </a:t>
            </a:r>
            <a:r>
              <a:rPr sz="2200" b="1" dirty="0">
                <a:solidFill>
                  <a:srgbClr val="626262"/>
                </a:solidFill>
                <a:cs typeface="Arial"/>
              </a:rPr>
              <a:t>to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use this 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synthesis question </a:t>
            </a:r>
            <a:r>
              <a:rPr sz="2200" b="1" spc="-15" dirty="0">
                <a:solidFill>
                  <a:srgbClr val="626262"/>
                </a:solidFill>
                <a:cs typeface="Arial"/>
              </a:rPr>
              <a:t>with your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students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and </a:t>
            </a:r>
            <a:r>
              <a:rPr sz="2200" b="1" spc="-20" dirty="0">
                <a:solidFill>
                  <a:srgbClr val="626262"/>
                </a:solidFill>
                <a:cs typeface="Arial"/>
              </a:rPr>
              <a:t>want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the article excerpts,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here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is  the</a:t>
            </a:r>
            <a:r>
              <a:rPr sz="2200" b="1" spc="-95" dirty="0">
                <a:solidFill>
                  <a:srgbClr val="626262"/>
                </a:solidFill>
                <a:cs typeface="Arial"/>
              </a:rPr>
              <a:t>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information…”</a:t>
            </a:r>
            <a:endParaRPr sz="2200" b="1" dirty="0">
              <a:cs typeface="Arial"/>
            </a:endParaRPr>
          </a:p>
          <a:p>
            <a:pPr>
              <a:lnSpc>
                <a:spcPct val="100000"/>
              </a:lnSpc>
            </a:pPr>
            <a:endParaRPr sz="2200" b="1" dirty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 b="1" dirty="0">
              <a:cs typeface="Times New Roman"/>
            </a:endParaRPr>
          </a:p>
          <a:p>
            <a:pPr marL="355600" marR="234950" indent="-342900">
              <a:lnSpc>
                <a:spcPct val="100000"/>
              </a:lnSpc>
              <a:spcBef>
                <a:spcPts val="5"/>
              </a:spcBef>
              <a:tabLst>
                <a:tab pos="354965" algn="l"/>
              </a:tabLst>
            </a:pPr>
            <a:r>
              <a:rPr sz="2200" b="1" spc="-10" dirty="0">
                <a:solidFill>
                  <a:srgbClr val="F7931D"/>
                </a:solidFill>
                <a:cs typeface="Arial"/>
              </a:rPr>
              <a:t>+	</a:t>
            </a:r>
            <a:r>
              <a:rPr sz="2200" b="1" dirty="0">
                <a:solidFill>
                  <a:srgbClr val="626262"/>
                </a:solidFill>
                <a:cs typeface="Arial"/>
              </a:rPr>
              <a:t>“I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took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over an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AP Lit </a:t>
            </a:r>
            <a:r>
              <a:rPr sz="2200" b="1" dirty="0">
                <a:solidFill>
                  <a:srgbClr val="626262"/>
                </a:solidFill>
                <a:cs typeface="Arial"/>
              </a:rPr>
              <a:t>&amp;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Comp class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one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month into this </a:t>
            </a:r>
            <a:r>
              <a:rPr sz="2200" b="1" spc="-15" dirty="0">
                <a:solidFill>
                  <a:srgbClr val="626262"/>
                </a:solidFill>
                <a:cs typeface="Arial"/>
              </a:rPr>
              <a:t>semester. </a:t>
            </a:r>
            <a:r>
              <a:rPr sz="2200" b="1" dirty="0">
                <a:solidFill>
                  <a:srgbClr val="626262"/>
                </a:solidFill>
                <a:cs typeface="Arial"/>
              </a:rPr>
              <a:t>I</a:t>
            </a:r>
            <a:r>
              <a:rPr sz="2200" b="1" spc="-25" dirty="0">
                <a:solidFill>
                  <a:srgbClr val="626262"/>
                </a:solidFill>
                <a:cs typeface="Arial"/>
              </a:rPr>
              <a:t>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am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 a  </a:t>
            </a:r>
            <a:r>
              <a:rPr sz="2200" b="1" spc="-20" dirty="0">
                <a:solidFill>
                  <a:srgbClr val="626262"/>
                </a:solidFill>
                <a:cs typeface="Arial"/>
              </a:rPr>
              <a:t>beginner,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having never taught above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10th reg.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ed. English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before this  </a:t>
            </a:r>
            <a:r>
              <a:rPr sz="2200" b="1" spc="-20" dirty="0">
                <a:solidFill>
                  <a:srgbClr val="626262"/>
                </a:solidFill>
                <a:cs typeface="Arial"/>
              </a:rPr>
              <a:t>endeavor.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Our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school </a:t>
            </a:r>
            <a:r>
              <a:rPr sz="2200" b="1" spc="-20" dirty="0">
                <a:solidFill>
                  <a:srgbClr val="626262"/>
                </a:solidFill>
                <a:cs typeface="Arial"/>
              </a:rPr>
              <a:t>was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in a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jam and needed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me </a:t>
            </a:r>
            <a:r>
              <a:rPr sz="2200" b="1" dirty="0">
                <a:solidFill>
                  <a:srgbClr val="626262"/>
                </a:solidFill>
                <a:cs typeface="Arial"/>
              </a:rPr>
              <a:t>to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help out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in this  </a:t>
            </a:r>
            <a:r>
              <a:rPr sz="2200" b="1" spc="-10" dirty="0">
                <a:solidFill>
                  <a:srgbClr val="626262"/>
                </a:solidFill>
                <a:cs typeface="Arial"/>
              </a:rPr>
              <a:t>emergency </a:t>
            </a:r>
            <a:r>
              <a:rPr sz="2200" b="1" spc="-5" dirty="0">
                <a:solidFill>
                  <a:srgbClr val="626262"/>
                </a:solidFill>
                <a:cs typeface="Arial"/>
              </a:rPr>
              <a:t>situation.</a:t>
            </a:r>
            <a:r>
              <a:rPr sz="2200" b="1" spc="-20" dirty="0">
                <a:solidFill>
                  <a:srgbClr val="626262"/>
                </a:solidFill>
                <a:cs typeface="Arial"/>
              </a:rPr>
              <a:t> </a:t>
            </a:r>
            <a:r>
              <a:rPr sz="2200" b="1" dirty="0">
                <a:solidFill>
                  <a:srgbClr val="626262"/>
                </a:solidFill>
                <a:cs typeface="Arial"/>
              </a:rPr>
              <a:t>…”</a:t>
            </a:r>
            <a:endParaRPr sz="2200" b="1" dirty="0">
              <a:cs typeface="Arial"/>
            </a:endParaRPr>
          </a:p>
        </p:txBody>
      </p:sp>
      <p:sp>
        <p:nvSpPr>
          <p:cNvPr id="96" name="object 9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1701" rIns="0" bIns="0" rtlCol="0">
            <a:spAutoFit/>
          </a:bodyPr>
          <a:lstStyle/>
          <a:p>
            <a:pPr marL="50800">
              <a:lnSpc>
                <a:spcPct val="100000"/>
              </a:lnSpc>
            </a:pPr>
            <a:r>
              <a:rPr dirty="0"/>
              <a:t>What </a:t>
            </a:r>
            <a:r>
              <a:rPr spc="-10" dirty="0"/>
              <a:t>you </a:t>
            </a:r>
            <a:r>
              <a:rPr spc="-5" dirty="0"/>
              <a:t>might </a:t>
            </a:r>
            <a:r>
              <a:rPr dirty="0"/>
              <a:t>be </a:t>
            </a:r>
            <a:r>
              <a:rPr spc="-5" dirty="0"/>
              <a:t>missing </a:t>
            </a:r>
            <a:r>
              <a:rPr dirty="0"/>
              <a:t>on the</a:t>
            </a:r>
            <a:r>
              <a:rPr spc="-65" dirty="0"/>
              <a:t> </a:t>
            </a:r>
            <a:r>
              <a:rPr dirty="0"/>
              <a:t>OTC</a:t>
            </a:r>
          </a:p>
        </p:txBody>
      </p:sp>
      <p:sp>
        <p:nvSpPr>
          <p:cNvPr id="97" name="object 97"/>
          <p:cNvSpPr/>
          <p:nvPr/>
        </p:nvSpPr>
        <p:spPr>
          <a:xfrm>
            <a:off x="595883" y="1054608"/>
            <a:ext cx="7952231" cy="8199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00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1107</Words>
  <Application>Microsoft Office PowerPoint</Application>
  <PresentationFormat>On-screen Show (4:3)</PresentationFormat>
  <Paragraphs>364</Paragraphs>
  <Slides>33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Cambria</vt:lpstr>
      <vt:lpstr>Times New Roman</vt:lpstr>
      <vt:lpstr>Office Theme</vt:lpstr>
      <vt:lpstr>PowerPoint Presentation</vt:lpstr>
      <vt:lpstr>Agenda</vt:lpstr>
      <vt:lpstr>The New York Times – July 29, 1956</vt:lpstr>
      <vt:lpstr>PowerPoint Presentation</vt:lpstr>
      <vt:lpstr>“Expanding at scale without sacrificing rigor is the  rarest kind of success in public education…”</vt:lpstr>
      <vt:lpstr>AP English Literature and Composition  Committee Roles</vt:lpstr>
      <vt:lpstr>New English Literature Committee Members</vt:lpstr>
      <vt:lpstr>PowerPoint Presentation</vt:lpstr>
      <vt:lpstr>What you might be missing on the OTC</vt:lpstr>
      <vt:lpstr>AP English Literature Performance Remains Relatively Steady</vt:lpstr>
      <vt:lpstr>Both Courses Still Seeing Consistent Growth</vt:lpstr>
      <vt:lpstr>2015 AP English Exams Taken by Nearly One Million  Students World-wide.</vt:lpstr>
      <vt:lpstr>LIT: Chief Reader Report Commentary Consistent from Year-to-Year</vt:lpstr>
      <vt:lpstr>LIT:  Chief Reader Report Commentary  Consistent from Year-to-Year</vt:lpstr>
      <vt:lpstr>PowerPoint Presentation</vt:lpstr>
      <vt:lpstr>GENERAL</vt:lpstr>
      <vt:lpstr>GENERAL (2)</vt:lpstr>
      <vt:lpstr>PowerPoint Presentation</vt:lpstr>
      <vt:lpstr>PowerPoint Presentation</vt:lpstr>
      <vt:lpstr>PowerPoint Presentation</vt:lpstr>
      <vt:lpstr>PowerPoint Presentation</vt:lpstr>
      <vt:lpstr>Chief Reader Report (Student Performance Q&amp;A) Focuses on  General Questions about Essay Portion</vt:lpstr>
      <vt:lpstr>Essays and Full-Exams Released Yearly for Teacher Use</vt:lpstr>
      <vt:lpstr>Less than 1% of Online FRQ Users Accessing Student  Performance Q&amp;A (Chief Reader Report)</vt:lpstr>
      <vt:lpstr>AP to Offer Mentoring Program</vt:lpstr>
      <vt:lpstr>PowerPoint Presentation</vt:lpstr>
      <vt:lpstr>AP Central Website Undergoes Redesign</vt:lpstr>
      <vt:lpstr>AP Annual Conference 2016</vt:lpstr>
      <vt:lpstr>PowerPoint Presentation</vt:lpstr>
      <vt:lpstr>Questions?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Laptop Conference Room Format</dc:title>
  <dc:creator>kfoley</dc:creator>
  <cp:lastModifiedBy>Skip Nicholson</cp:lastModifiedBy>
  <cp:revision>22</cp:revision>
  <dcterms:created xsi:type="dcterms:W3CDTF">2016-06-16T18:40:12Z</dcterms:created>
  <dcterms:modified xsi:type="dcterms:W3CDTF">2016-06-17T06:13:47Z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2016-06-13T00:00:00Z</vt:filetime>
  </property>
  <property fmtid="{D5CDD505-2E9C-101B-9397-08002B2CF9AE}" pid="3" name="Creator">
    <vt:lpwstr>Acrobat PDFMaker 11 for PowerPoint</vt:lpwstr>
  </property>
  <property fmtid="{D5CDD505-2E9C-101B-9397-08002B2CF9AE}" pid="4" name="LastSaved">
    <vt:filetime>2016-06-17T00:00:00Z</vt:filetime>
  </property>
</Properties>
</file>